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90" r:id="rId18"/>
    <p:sldId id="291" r:id="rId19"/>
    <p:sldId id="292" r:id="rId20"/>
    <p:sldId id="293" r:id="rId21"/>
    <p:sldId id="294" r:id="rId22"/>
    <p:sldId id="295" r:id="rId23"/>
    <p:sldId id="296" r:id="rId24"/>
    <p:sldId id="315"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274" r:id="rId44"/>
    <p:sldId id="316" r:id="rId45"/>
    <p:sldId id="317" r:id="rId46"/>
    <p:sldId id="318" r:id="rId47"/>
    <p:sldId id="333" r:id="rId48"/>
    <p:sldId id="319" r:id="rId49"/>
    <p:sldId id="320" r:id="rId50"/>
    <p:sldId id="332" r:id="rId51"/>
    <p:sldId id="321" r:id="rId52"/>
    <p:sldId id="322" r:id="rId53"/>
    <p:sldId id="323" r:id="rId54"/>
    <p:sldId id="324" r:id="rId55"/>
    <p:sldId id="325" r:id="rId56"/>
    <p:sldId id="326" r:id="rId57"/>
    <p:sldId id="327" r:id="rId58"/>
    <p:sldId id="328" r:id="rId59"/>
    <p:sldId id="329" r:id="rId60"/>
    <p:sldId id="330" r:id="rId61"/>
    <p:sldId id="331" r:id="rId62"/>
    <p:sldId id="33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7" d="100"/>
          <a:sy n="77" d="100"/>
        </p:scale>
        <p:origin x="30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EE9B0-0784-46E3-A2AF-3EFF85F0976A}" type="datetimeFigureOut">
              <a:rPr lang="en-US" smtClean="0"/>
              <a:t>6/29/2018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643B0-93A3-4EE7-8077-4404B87B3C7B}" type="slidenum">
              <a:rPr lang="en-US" smtClean="0"/>
              <a:t>‹#›</a:t>
            </a:fld>
            <a:endParaRPr lang="en-US"/>
          </a:p>
        </p:txBody>
      </p:sp>
    </p:spTree>
    <p:extLst>
      <p:ext uri="{BB962C8B-B14F-4D97-AF65-F5344CB8AC3E}">
        <p14:creationId xmlns:p14="http://schemas.microsoft.com/office/powerpoint/2010/main" val="39932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body"/>
          </p:nvPr>
        </p:nvSpPr>
        <p:spPr>
          <a:xfrm>
            <a:off x="777240" y="4777560"/>
            <a:ext cx="6216840" cy="4525200"/>
          </a:xfrm>
          <a:prstGeom prst="rect">
            <a:avLst/>
          </a:prstGeom>
        </p:spPr>
        <p:txBody>
          <a:bodyPr lIns="0" tIns="0" rIns="0" bIns="0"/>
          <a:lstStyle/>
          <a:p>
            <a:endParaRPr/>
          </a:p>
        </p:txBody>
      </p:sp>
      <p:sp>
        <p:nvSpPr>
          <p:cNvPr id="384" name="CustomShape 2"/>
          <p:cNvSpPr/>
          <p:nvPr/>
        </p:nvSpPr>
        <p:spPr>
          <a:xfrm>
            <a:off x="457200" y="457200"/>
            <a:ext cx="6308640" cy="787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640">
              <a:lnSpc>
                <a:spcPct val="100000"/>
              </a:lnSpc>
              <a:buFont typeface="Arial"/>
              <a:buChar char="•"/>
            </a:pPr>
            <a:r>
              <a:rPr lang="en-US" sz="2800" strike="noStrike" spc="-1">
                <a:solidFill>
                  <a:srgbClr val="000000"/>
                </a:solidFill>
                <a:uFill>
                  <a:solidFill>
                    <a:srgbClr val="FFFFFF"/>
                  </a:solidFill>
                </a:uFill>
                <a:latin typeface="Calibri"/>
              </a:rPr>
              <a:t>These samples can now be represented by multiplication of X (t) with the series of Dirac delta functions that we have seen that is comb of t delta t. </a:t>
            </a:r>
            <a:endParaRPr/>
          </a:p>
          <a:p>
            <a:pPr marL="343080" indent="-341640">
              <a:lnSpc>
                <a:spcPct val="100000"/>
              </a:lnSpc>
              <a:buFont typeface="Arial"/>
              <a:buChar char="•"/>
            </a:pPr>
            <a:r>
              <a:rPr lang="en-US" sz="2800" strike="noStrike" spc="-1">
                <a:solidFill>
                  <a:srgbClr val="000000"/>
                </a:solidFill>
                <a:uFill>
                  <a:solidFill>
                    <a:srgbClr val="FFFFFF"/>
                  </a:solidFill>
                </a:uFill>
                <a:latin typeface="Calibri"/>
              </a:rPr>
              <a:t> </a:t>
            </a:r>
            <a:endParaRPr/>
          </a:p>
          <a:p>
            <a:pPr marL="343080" indent="-341640">
              <a:lnSpc>
                <a:spcPct val="100000"/>
              </a:lnSpc>
              <a:buFont typeface="Arial"/>
              <a:buChar char="•"/>
            </a:pPr>
            <a:r>
              <a:rPr lang="en-US" sz="2800" strike="noStrike" spc="-1">
                <a:solidFill>
                  <a:srgbClr val="000000"/>
                </a:solidFill>
                <a:uFill>
                  <a:solidFill>
                    <a:srgbClr val="FFFFFF"/>
                  </a:solidFill>
                </a:uFill>
                <a:latin typeface="Calibri"/>
              </a:rPr>
              <a:t>So by multiply, whenever this comb function gives a value 1; only the corresponding value of t will be retained in the product and </a:t>
            </a:r>
            <a:endParaRPr/>
          </a:p>
          <a:p>
            <a:pPr marL="343080" indent="-341640">
              <a:lnSpc>
                <a:spcPct val="100000"/>
              </a:lnSpc>
              <a:buFont typeface="Arial"/>
              <a:buChar char="•"/>
            </a:pPr>
            <a:r>
              <a:rPr lang="en-US" sz="2800" strike="noStrike" spc="-1">
                <a:solidFill>
                  <a:srgbClr val="000000"/>
                </a:solidFill>
                <a:uFill>
                  <a:solidFill>
                    <a:srgbClr val="FFFFFF"/>
                  </a:solidFill>
                </a:uFill>
                <a:latin typeface="Calibri"/>
              </a:rPr>
              <a:t> </a:t>
            </a:r>
            <a:endParaRPr/>
          </a:p>
          <a:p>
            <a:pPr marL="343080" indent="-341640">
              <a:lnSpc>
                <a:spcPct val="100000"/>
              </a:lnSpc>
              <a:buFont typeface="Arial"/>
              <a:buChar char="•"/>
            </a:pPr>
            <a:r>
              <a:rPr lang="en-US" sz="2800" strike="noStrike" spc="-1">
                <a:solidFill>
                  <a:srgbClr val="000000"/>
                </a:solidFill>
                <a:uFill>
                  <a:solidFill>
                    <a:srgbClr val="FFFFFF"/>
                  </a:solidFill>
                </a:uFill>
                <a:latin typeface="Calibri"/>
              </a:rPr>
              <a:t>whenever this comb function gives you a value 0, the corresponding points, the corresponding values of X (t) will be said to 0. </a:t>
            </a:r>
            <a:endParaRPr/>
          </a:p>
          <a:p>
            <a:pPr>
              <a:lnSpc>
                <a:spcPct val="100000"/>
              </a:lnSpc>
            </a:pPr>
            <a:endParaRPr/>
          </a:p>
          <a:p>
            <a:pPr>
              <a:lnSpc>
                <a:spcPct val="100000"/>
              </a:lnSpc>
            </a:pPr>
            <a:endParaRPr/>
          </a:p>
          <a:p>
            <a:pPr>
              <a:lnSpc>
                <a:spcPct val="100000"/>
              </a:lnSpc>
            </a:pPr>
            <a:endParaRPr/>
          </a:p>
        </p:txBody>
      </p:sp>
    </p:spTree>
    <p:extLst>
      <p:ext uri="{BB962C8B-B14F-4D97-AF65-F5344CB8AC3E}">
        <p14:creationId xmlns:p14="http://schemas.microsoft.com/office/powerpoint/2010/main" val="1400402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643B0-93A3-4EE7-8077-4404B87B3C7B}" type="slidenum">
              <a:rPr lang="en-US" smtClean="0"/>
              <a:t>52</a:t>
            </a:fld>
            <a:endParaRPr lang="en-US"/>
          </a:p>
        </p:txBody>
      </p:sp>
    </p:spTree>
    <p:extLst>
      <p:ext uri="{BB962C8B-B14F-4D97-AF65-F5344CB8AC3E}">
        <p14:creationId xmlns:p14="http://schemas.microsoft.com/office/powerpoint/2010/main" val="148788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413EB753-E60F-4A5D-BF4C-99B4F37BE74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59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9pPr>
          </a:lstStyle>
          <a:p>
            <a:pPr>
              <a:spcBef>
                <a:spcPct val="0"/>
              </a:spcBef>
              <a:buSzPct val="45000"/>
              <a:buFont typeface="Wingdings" panose="05000000000000000000" pitchFamily="2" charset="2"/>
              <a:buNone/>
            </a:pPr>
            <a:fld id="{ACBC3785-FF0E-4C15-96EE-FF7459500445}" type="slidenum">
              <a:rPr lang="en-US" altLang="en-US" smtClean="0"/>
              <a:pPr>
                <a:spcBef>
                  <a:spcPct val="0"/>
                </a:spcBef>
                <a:buSzPct val="45000"/>
                <a:buFont typeface="Wingdings" panose="05000000000000000000" pitchFamily="2" charset="2"/>
                <a:buNone/>
              </a:pPr>
              <a:t>55</a:t>
            </a:fld>
            <a:endParaRPr lang="en-US" altLang="en-US"/>
          </a:p>
        </p:txBody>
      </p:sp>
      <p:sp>
        <p:nvSpPr>
          <p:cNvPr id="27651" name="Rectangle 1">
            <a:extLst>
              <a:ext uri="{FF2B5EF4-FFF2-40B4-BE49-F238E27FC236}">
                <a16:creationId xmlns:a16="http://schemas.microsoft.com/office/drawing/2014/main" id="{0682FCCC-EEBE-4984-9ACF-E82AB0392FF6}"/>
              </a:ext>
            </a:extLst>
          </p:cNvPr>
          <p:cNvSpPr>
            <a:spLocks noChangeArrowheads="1" noTextEdit="1"/>
          </p:cNvSpPr>
          <p:nvPr>
            <p:ph type="sldImg"/>
          </p:nvPr>
        </p:nvSpPr>
        <p:spPr>
          <a:xfrm>
            <a:off x="381000" y="685800"/>
            <a:ext cx="6096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a:extLst>
              <a:ext uri="{FF2B5EF4-FFF2-40B4-BE49-F238E27FC236}">
                <a16:creationId xmlns:a16="http://schemas.microsoft.com/office/drawing/2014/main" id="{55074CA3-9767-41BD-B5EE-717B9FCB78BD}"/>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85568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F14E2D3E-207F-466A-A138-324F2607301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59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9pPr>
          </a:lstStyle>
          <a:p>
            <a:pPr>
              <a:spcBef>
                <a:spcPct val="0"/>
              </a:spcBef>
              <a:buSzPct val="45000"/>
              <a:buFont typeface="Wingdings" panose="05000000000000000000" pitchFamily="2" charset="2"/>
              <a:buNone/>
            </a:pPr>
            <a:fld id="{4CA79D50-1994-4C3A-80E8-2A5CB2B020BB}" type="slidenum">
              <a:rPr lang="en-US" altLang="en-US" smtClean="0"/>
              <a:pPr>
                <a:spcBef>
                  <a:spcPct val="0"/>
                </a:spcBef>
                <a:buSzPct val="45000"/>
                <a:buFont typeface="Wingdings" panose="05000000000000000000" pitchFamily="2" charset="2"/>
                <a:buNone/>
              </a:pPr>
              <a:t>56</a:t>
            </a:fld>
            <a:endParaRPr lang="en-US" altLang="en-US"/>
          </a:p>
        </p:txBody>
      </p:sp>
      <p:sp>
        <p:nvSpPr>
          <p:cNvPr id="29699" name="Rectangle 1">
            <a:extLst>
              <a:ext uri="{FF2B5EF4-FFF2-40B4-BE49-F238E27FC236}">
                <a16:creationId xmlns:a16="http://schemas.microsoft.com/office/drawing/2014/main" id="{E675EDE2-E5AF-46AF-9212-802CD0755AEA}"/>
              </a:ext>
            </a:extLst>
          </p:cNvPr>
          <p:cNvSpPr>
            <a:spLocks noChangeArrowheads="1" noTextEdit="1"/>
          </p:cNvSpPr>
          <p:nvPr>
            <p:ph type="sldImg"/>
          </p:nvPr>
        </p:nvSpPr>
        <p:spPr>
          <a:xfrm>
            <a:off x="381000" y="685800"/>
            <a:ext cx="6096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a:extLst>
              <a:ext uri="{FF2B5EF4-FFF2-40B4-BE49-F238E27FC236}">
                <a16:creationId xmlns:a16="http://schemas.microsoft.com/office/drawing/2014/main" id="{07D52D93-9570-47C4-BE05-DFF5F84E1C93}"/>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4223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F14E2D3E-207F-466A-A138-324F2607301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5900">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9pPr>
          </a:lstStyle>
          <a:p>
            <a:pPr>
              <a:spcBef>
                <a:spcPct val="0"/>
              </a:spcBef>
              <a:buSzPct val="45000"/>
              <a:buFont typeface="Wingdings" panose="05000000000000000000" pitchFamily="2" charset="2"/>
              <a:buNone/>
            </a:pPr>
            <a:fld id="{4CA79D50-1994-4C3A-80E8-2A5CB2B020BB}" type="slidenum">
              <a:rPr lang="en-US" altLang="en-US" smtClean="0"/>
              <a:pPr>
                <a:spcBef>
                  <a:spcPct val="0"/>
                </a:spcBef>
                <a:buSzPct val="45000"/>
                <a:buFont typeface="Wingdings" panose="05000000000000000000" pitchFamily="2" charset="2"/>
                <a:buNone/>
              </a:pPr>
              <a:t>62</a:t>
            </a:fld>
            <a:endParaRPr lang="en-US" altLang="en-US"/>
          </a:p>
        </p:txBody>
      </p:sp>
      <p:sp>
        <p:nvSpPr>
          <p:cNvPr id="29699" name="Rectangle 1">
            <a:extLst>
              <a:ext uri="{FF2B5EF4-FFF2-40B4-BE49-F238E27FC236}">
                <a16:creationId xmlns:a16="http://schemas.microsoft.com/office/drawing/2014/main" id="{E675EDE2-E5AF-46AF-9212-802CD0755AEA}"/>
              </a:ext>
            </a:extLst>
          </p:cNvPr>
          <p:cNvSpPr>
            <a:spLocks noChangeArrowheads="1" noTextEdit="1"/>
          </p:cNvSpPr>
          <p:nvPr>
            <p:ph type="sldImg"/>
          </p:nvPr>
        </p:nvSpPr>
        <p:spPr>
          <a:xfrm>
            <a:off x="381000" y="685800"/>
            <a:ext cx="6096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a:extLst>
              <a:ext uri="{FF2B5EF4-FFF2-40B4-BE49-F238E27FC236}">
                <a16:creationId xmlns:a16="http://schemas.microsoft.com/office/drawing/2014/main" id="{07D52D93-9570-47C4-BE05-DFF5F84E1C93}"/>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17605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849672-6242-45BD-BB0E-D56D5AD4E55E}" type="datetimeFigureOut">
              <a:rPr lang="en-US" smtClean="0"/>
              <a:t>6/29/2018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22D96E2-8F7B-4C13-A3C3-5B60ABA90FEB}"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58992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849672-6242-45BD-BB0E-D56D5AD4E55E}" type="datetimeFigureOut">
              <a:rPr lang="en-US" smtClean="0"/>
              <a:t>6/29/2018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D96E2-8F7B-4C13-A3C3-5B60ABA90FEB}"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570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849672-6242-45BD-BB0E-D56D5AD4E55E}" type="datetimeFigureOut">
              <a:rPr lang="en-US" smtClean="0"/>
              <a:t>6/29/2018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D96E2-8F7B-4C13-A3C3-5B60ABA90FEB}"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708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849672-6242-45BD-BB0E-D56D5AD4E55E}" type="datetimeFigureOut">
              <a:rPr lang="en-US" smtClean="0"/>
              <a:t>6/29/2018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D96E2-8F7B-4C13-A3C3-5B60ABA90FEB}"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8386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849672-6242-45BD-BB0E-D56D5AD4E55E}" type="datetimeFigureOut">
              <a:rPr lang="en-US" smtClean="0"/>
              <a:t>6/29/2018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D96E2-8F7B-4C13-A3C3-5B60ABA90FEB}"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34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849672-6242-45BD-BB0E-D56D5AD4E55E}" type="datetimeFigureOut">
              <a:rPr lang="en-US" smtClean="0"/>
              <a:t>6/29/2018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D96E2-8F7B-4C13-A3C3-5B60ABA90FEB}"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5843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849672-6242-45BD-BB0E-D56D5AD4E55E}" type="datetimeFigureOut">
              <a:rPr lang="en-US" smtClean="0"/>
              <a:t>6/29/2018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2D96E2-8F7B-4C13-A3C3-5B60ABA90FEB}"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864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849672-6242-45BD-BB0E-D56D5AD4E55E}" type="datetimeFigureOut">
              <a:rPr lang="en-US" smtClean="0"/>
              <a:t>6/29/2018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2D96E2-8F7B-4C13-A3C3-5B60ABA90FEB}"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41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849672-6242-45BD-BB0E-D56D5AD4E55E}" type="datetimeFigureOut">
              <a:rPr lang="en-US" smtClean="0"/>
              <a:t>6/29/2018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2D96E2-8F7B-4C13-A3C3-5B60ABA90FEB}" type="slidenum">
              <a:rPr lang="en-US" smtClean="0"/>
              <a:t>‹#›</a:t>
            </a:fld>
            <a:endParaRPr lang="en-US"/>
          </a:p>
        </p:txBody>
      </p:sp>
    </p:spTree>
    <p:extLst>
      <p:ext uri="{BB962C8B-B14F-4D97-AF65-F5344CB8AC3E}">
        <p14:creationId xmlns:p14="http://schemas.microsoft.com/office/powerpoint/2010/main" val="10079459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849672-6242-45BD-BB0E-D56D5AD4E55E}" type="datetimeFigureOut">
              <a:rPr lang="en-US" smtClean="0"/>
              <a:t>6/29/2018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D96E2-8F7B-4C13-A3C3-5B60ABA90FEB}"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300279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B849672-6242-45BD-BB0E-D56D5AD4E55E}" type="datetimeFigureOut">
              <a:rPr lang="en-US" smtClean="0"/>
              <a:t>6/29/2018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22D96E2-8F7B-4C13-A3C3-5B60ABA90FEB}"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7837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B849672-6242-45BD-BB0E-D56D5AD4E55E}" type="datetimeFigureOut">
              <a:rPr lang="en-US" smtClean="0"/>
              <a:t>6/29/2018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22D96E2-8F7B-4C13-A3C3-5B60ABA90FEB}"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8952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5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96DC-71E6-401B-804B-CDBB06602E5E}"/>
              </a:ext>
            </a:extLst>
          </p:cNvPr>
          <p:cNvSpPr>
            <a:spLocks noGrp="1"/>
          </p:cNvSpPr>
          <p:nvPr>
            <p:ph type="ctrTitle"/>
          </p:nvPr>
        </p:nvSpPr>
        <p:spPr>
          <a:xfrm>
            <a:off x="613955" y="1023867"/>
            <a:ext cx="11578046" cy="1902213"/>
          </a:xfrm>
        </p:spPr>
        <p:txBody>
          <a:bodyPr/>
          <a:lstStyle/>
          <a:p>
            <a:pPr algn="ctr"/>
            <a:r>
              <a:rPr lang="en-US" sz="5400" b="1"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Digital Image Processing </a:t>
            </a:r>
            <a:br>
              <a:rPr lang="en-US" dirty="0"/>
            </a:br>
            <a:endParaRPr lang="en-US" dirty="0"/>
          </a:p>
        </p:txBody>
      </p:sp>
      <p:sp>
        <p:nvSpPr>
          <p:cNvPr id="3" name="Subtitle 2">
            <a:extLst>
              <a:ext uri="{FF2B5EF4-FFF2-40B4-BE49-F238E27FC236}">
                <a16:creationId xmlns:a16="http://schemas.microsoft.com/office/drawing/2014/main" id="{AFCE480A-F77E-4B58-99C8-98C984B4C17D}"/>
              </a:ext>
            </a:extLst>
          </p:cNvPr>
          <p:cNvSpPr>
            <a:spLocks noGrp="1"/>
          </p:cNvSpPr>
          <p:nvPr>
            <p:ph type="subTitle" idx="1"/>
          </p:nvPr>
        </p:nvSpPr>
        <p:spPr>
          <a:xfrm>
            <a:off x="2116183" y="3704405"/>
            <a:ext cx="8190411" cy="1544314"/>
          </a:xfrm>
        </p:spPr>
        <p:txBody>
          <a:bodyPr>
            <a:normAutofit/>
          </a:bodyPr>
          <a:lstStyle/>
          <a:p>
            <a:pPr algn="ctr"/>
            <a:r>
              <a:rPr lang="en-US" sz="48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DIGITIZATION_I</a:t>
            </a:r>
            <a:endParaRPr lang="en-US" sz="4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523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9D808-4A88-427E-9F14-140C153CC83B}"/>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Sampling , Quantization and Display  </a:t>
            </a:r>
            <a:br>
              <a:rPr lang="en-US" dirty="0"/>
            </a:br>
            <a:endParaRPr lang="en-US" dirty="0"/>
          </a:p>
        </p:txBody>
      </p:sp>
      <p:pic>
        <p:nvPicPr>
          <p:cNvPr id="4" name="Content Placeholder 3">
            <a:extLst>
              <a:ext uri="{FF2B5EF4-FFF2-40B4-BE49-F238E27FC236}">
                <a16:creationId xmlns:a16="http://schemas.microsoft.com/office/drawing/2014/main" id="{4B684C08-38FB-4340-9DF5-37F595968DD4}"/>
              </a:ext>
            </a:extLst>
          </p:cNvPr>
          <p:cNvPicPr>
            <a:picLocks noGrp="1"/>
          </p:cNvPicPr>
          <p:nvPr>
            <p:ph idx="1"/>
          </p:nvPr>
        </p:nvPicPr>
        <p:blipFill>
          <a:blip r:embed="rId2"/>
          <a:srcRect t="-15144" b="-15144"/>
          <a:stretch/>
        </p:blipFill>
        <p:spPr>
          <a:xfrm>
            <a:off x="3116896" y="2016125"/>
            <a:ext cx="6272532" cy="3449638"/>
          </a:xfrm>
          <a:prstGeom prst="rect">
            <a:avLst/>
          </a:prstGeom>
          <a:ln>
            <a:noFill/>
          </a:ln>
        </p:spPr>
      </p:pic>
    </p:spTree>
    <p:extLst>
      <p:ext uri="{BB962C8B-B14F-4D97-AF65-F5344CB8AC3E}">
        <p14:creationId xmlns:p14="http://schemas.microsoft.com/office/powerpoint/2010/main" val="793705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F45F-F0AA-41A0-B22B-2F3B424F4EA8}"/>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Sampling </a:t>
            </a:r>
            <a:br>
              <a:rPr lang="en-US" dirty="0"/>
            </a:br>
            <a:endParaRPr lang="en-US" dirty="0"/>
          </a:p>
        </p:txBody>
      </p:sp>
      <p:pic>
        <p:nvPicPr>
          <p:cNvPr id="4" name="Content Placeholder 3">
            <a:extLst>
              <a:ext uri="{FF2B5EF4-FFF2-40B4-BE49-F238E27FC236}">
                <a16:creationId xmlns:a16="http://schemas.microsoft.com/office/drawing/2014/main" id="{D6DA6DAB-9853-4A1E-B65B-B82413000250}"/>
              </a:ext>
            </a:extLst>
          </p:cNvPr>
          <p:cNvPicPr>
            <a:picLocks noGrp="1"/>
          </p:cNvPicPr>
          <p:nvPr>
            <p:ph idx="1"/>
          </p:nvPr>
        </p:nvPicPr>
        <p:blipFill>
          <a:blip r:embed="rId2"/>
          <a:stretch/>
        </p:blipFill>
        <p:spPr>
          <a:xfrm rot="24000">
            <a:off x="1358925" y="1885337"/>
            <a:ext cx="9062782" cy="4262969"/>
          </a:xfrm>
          <a:prstGeom prst="rect">
            <a:avLst/>
          </a:prstGeom>
          <a:ln>
            <a:noFill/>
          </a:ln>
        </p:spPr>
      </p:pic>
    </p:spTree>
    <p:extLst>
      <p:ext uri="{BB962C8B-B14F-4D97-AF65-F5344CB8AC3E}">
        <p14:creationId xmlns:p14="http://schemas.microsoft.com/office/powerpoint/2010/main" val="104419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13E8-09AB-416E-A9B5-05284F6B67E0}"/>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Sampling</a:t>
            </a:r>
            <a:br>
              <a:rPr lang="en-US" dirty="0"/>
            </a:br>
            <a:endParaRPr lang="en-US" dirty="0"/>
          </a:p>
        </p:txBody>
      </p:sp>
      <p:pic>
        <p:nvPicPr>
          <p:cNvPr id="4" name="Content Placeholder 7">
            <a:extLst>
              <a:ext uri="{FF2B5EF4-FFF2-40B4-BE49-F238E27FC236}">
                <a16:creationId xmlns:a16="http://schemas.microsoft.com/office/drawing/2014/main" id="{B24BDAAE-8EE9-49E4-81C1-6E7D5F821312}"/>
              </a:ext>
            </a:extLst>
          </p:cNvPr>
          <p:cNvPicPr>
            <a:picLocks noGrp="1"/>
          </p:cNvPicPr>
          <p:nvPr>
            <p:ph idx="1"/>
          </p:nvPr>
        </p:nvPicPr>
        <p:blipFill>
          <a:blip r:embed="rId2"/>
          <a:srcRect t="-38011" b="-38011"/>
          <a:stretch/>
        </p:blipFill>
        <p:spPr>
          <a:xfrm>
            <a:off x="2229691" y="550984"/>
            <a:ext cx="7659974" cy="6986953"/>
          </a:xfrm>
          <a:prstGeom prst="rect">
            <a:avLst/>
          </a:prstGeom>
          <a:ln>
            <a:noFill/>
          </a:ln>
        </p:spPr>
      </p:pic>
      <p:sp>
        <p:nvSpPr>
          <p:cNvPr id="5" name="Rectangle 4">
            <a:extLst>
              <a:ext uri="{FF2B5EF4-FFF2-40B4-BE49-F238E27FC236}">
                <a16:creationId xmlns:a16="http://schemas.microsoft.com/office/drawing/2014/main" id="{B2B58CB2-CA7B-4C1F-B296-719B68369151}"/>
              </a:ext>
            </a:extLst>
          </p:cNvPr>
          <p:cNvSpPr/>
          <p:nvPr/>
        </p:nvSpPr>
        <p:spPr>
          <a:xfrm>
            <a:off x="1477108" y="6312727"/>
            <a:ext cx="7174522" cy="523220"/>
          </a:xfrm>
          <a:prstGeom prst="rect">
            <a:avLst/>
          </a:prstGeom>
        </p:spPr>
        <p:txBody>
          <a:bodyPr wrap="square">
            <a:spAutoFit/>
          </a:bodyPr>
          <a:lstStyle/>
          <a:p>
            <a:r>
              <a:rPr lang="en-US" sz="2800" b="1" spc="-1" baseline="30000" dirty="0">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rPr>
              <a:t>Issue is local minimum, local maximum</a:t>
            </a:r>
            <a:endParaRPr lang="en-US" sz="28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84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DF98-F4D0-420F-94A2-AD5F5886DC97}"/>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Sampling issue </a:t>
            </a:r>
            <a:br>
              <a:rPr lang="en-US" dirty="0"/>
            </a:br>
            <a:endParaRPr lang="en-US" dirty="0"/>
          </a:p>
        </p:txBody>
      </p:sp>
      <p:pic>
        <p:nvPicPr>
          <p:cNvPr id="4" name="Content Placeholder 6">
            <a:extLst>
              <a:ext uri="{FF2B5EF4-FFF2-40B4-BE49-F238E27FC236}">
                <a16:creationId xmlns:a16="http://schemas.microsoft.com/office/drawing/2014/main" id="{1E451A44-BB27-4640-A87F-6A2DB7EA4BAC}"/>
              </a:ext>
            </a:extLst>
          </p:cNvPr>
          <p:cNvPicPr>
            <a:picLocks noGrp="1"/>
          </p:cNvPicPr>
          <p:nvPr>
            <p:ph idx="1"/>
          </p:nvPr>
        </p:nvPicPr>
        <p:blipFill>
          <a:blip r:embed="rId2"/>
          <a:srcRect t="-36694" b="-36694"/>
          <a:stretch/>
        </p:blipFill>
        <p:spPr>
          <a:xfrm>
            <a:off x="1348154" y="1125415"/>
            <a:ext cx="9577754" cy="6037385"/>
          </a:xfrm>
          <a:prstGeom prst="rect">
            <a:avLst/>
          </a:prstGeom>
          <a:ln>
            <a:noFill/>
          </a:ln>
        </p:spPr>
      </p:pic>
    </p:spTree>
    <p:extLst>
      <p:ext uri="{BB962C8B-B14F-4D97-AF65-F5344CB8AC3E}">
        <p14:creationId xmlns:p14="http://schemas.microsoft.com/office/powerpoint/2010/main" val="147900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B383-56CD-42D2-A44C-25ECD31CD35E}"/>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7E78917B-7BBC-446E-93CF-92C9919FDA92}"/>
              </a:ext>
            </a:extLst>
          </p:cNvPr>
          <p:cNvPicPr>
            <a:picLocks noGrp="1"/>
          </p:cNvPicPr>
          <p:nvPr>
            <p:ph idx="1"/>
          </p:nvPr>
        </p:nvPicPr>
        <p:blipFill>
          <a:blip r:embed="rId2"/>
          <a:srcRect t="-33923" b="-33923"/>
          <a:stretch/>
        </p:blipFill>
        <p:spPr>
          <a:xfrm>
            <a:off x="824459" y="445477"/>
            <a:ext cx="10613035" cy="6809762"/>
          </a:xfrm>
          <a:prstGeom prst="rect">
            <a:avLst/>
          </a:prstGeom>
          <a:ln>
            <a:noFill/>
          </a:ln>
        </p:spPr>
      </p:pic>
    </p:spTree>
    <p:extLst>
      <p:ext uri="{BB962C8B-B14F-4D97-AF65-F5344CB8AC3E}">
        <p14:creationId xmlns:p14="http://schemas.microsoft.com/office/powerpoint/2010/main" val="3962109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5797B-7CB3-4F73-9927-E64513F5DE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D83530-A009-473D-B844-9A7C7A0E0E51}"/>
              </a:ext>
            </a:extLst>
          </p:cNvPr>
          <p:cNvSpPr>
            <a:spLocks noGrp="1"/>
          </p:cNvSpPr>
          <p:nvPr>
            <p:ph idx="1"/>
          </p:nvPr>
        </p:nvSpPr>
        <p:spPr/>
        <p:txBody>
          <a:bodyPr/>
          <a:lstStyle/>
          <a:p>
            <a:pPr marL="343080" indent="-341640">
              <a:lnSpc>
                <a:spcPct val="100000"/>
              </a:lnSpc>
              <a:buFont typeface="Arial"/>
              <a:buChar char="•"/>
            </a:pPr>
            <a:r>
              <a:rPr lang="en-US" sz="2800" spc="-1" dirty="0">
                <a:solidFill>
                  <a:srgbClr val="0070C0"/>
                </a:solidFill>
                <a:uFill>
                  <a:solidFill>
                    <a:srgbClr val="FFFFFF"/>
                  </a:solidFill>
                </a:uFill>
                <a:latin typeface="Calibri"/>
                <a:ea typeface="DejaVu Sans"/>
              </a:rPr>
              <a:t>Each of these are sequences of Dirac delta functions and the spacing between 2 delta functions is delta t. </a:t>
            </a:r>
          </a:p>
          <a:p>
            <a:pPr marL="1440" indent="0">
              <a:lnSpc>
                <a:spcPct val="100000"/>
              </a:lnSpc>
              <a:buNone/>
            </a:pPr>
            <a:endParaRPr lang="en-US" sz="2800" dirty="0">
              <a:solidFill>
                <a:srgbClr val="0070C0"/>
              </a:solidFill>
            </a:endParaRPr>
          </a:p>
          <a:p>
            <a:pPr marL="343080" indent="-341640">
              <a:lnSpc>
                <a:spcPct val="100000"/>
              </a:lnSpc>
              <a:buFont typeface="Arial"/>
              <a:buChar char="•"/>
            </a:pPr>
            <a:r>
              <a:rPr lang="en-US" sz="2800" spc="-1" dirty="0">
                <a:solidFill>
                  <a:srgbClr val="0070C0"/>
                </a:solidFill>
                <a:uFill>
                  <a:solidFill>
                    <a:srgbClr val="FFFFFF"/>
                  </a:solidFill>
                </a:uFill>
                <a:latin typeface="Calibri"/>
                <a:ea typeface="DejaVu Sans"/>
              </a:rPr>
              <a:t>In short, these kind of function is represented by comb function, a comb function t at an interval of delta t and delta t minus m into delta t, where m varies from minus infinity to infinity. </a:t>
            </a:r>
            <a:endParaRPr lang="en-US" sz="2800" dirty="0">
              <a:solidFill>
                <a:srgbClr val="0070C0"/>
              </a:solidFill>
            </a:endParaRPr>
          </a:p>
          <a:p>
            <a:endParaRPr lang="en-US" dirty="0"/>
          </a:p>
        </p:txBody>
      </p:sp>
    </p:spTree>
    <p:extLst>
      <p:ext uri="{BB962C8B-B14F-4D97-AF65-F5344CB8AC3E}">
        <p14:creationId xmlns:p14="http://schemas.microsoft.com/office/powerpoint/2010/main" val="4165243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FB3C-DD32-405B-A185-AD23BD613C7F}"/>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Dirac delta function </a:t>
            </a:r>
            <a:br>
              <a:rPr lang="en-US" dirty="0"/>
            </a:br>
            <a:endParaRPr lang="en-US" dirty="0"/>
          </a:p>
        </p:txBody>
      </p:sp>
      <p:sp>
        <p:nvSpPr>
          <p:cNvPr id="3" name="Content Placeholder 2">
            <a:extLst>
              <a:ext uri="{FF2B5EF4-FFF2-40B4-BE49-F238E27FC236}">
                <a16:creationId xmlns:a16="http://schemas.microsoft.com/office/drawing/2014/main" id="{F3AA524B-6646-4005-A779-9B1855DD1533}"/>
              </a:ext>
            </a:extLst>
          </p:cNvPr>
          <p:cNvSpPr>
            <a:spLocks noGrp="1"/>
          </p:cNvSpPr>
          <p:nvPr>
            <p:ph idx="1"/>
          </p:nvPr>
        </p:nvSpPr>
        <p:spPr/>
        <p:txBody>
          <a:bodyPr/>
          <a:lstStyle/>
          <a:p>
            <a:pPr>
              <a:lnSpc>
                <a:spcPct val="100000"/>
              </a:lnSpc>
            </a:pPr>
            <a:r>
              <a:rPr lang="en-US" spc="-1" dirty="0">
                <a:solidFill>
                  <a:srgbClr val="0070C0"/>
                </a:solidFill>
                <a:uFill>
                  <a:solidFill>
                    <a:srgbClr val="FFFFFF"/>
                  </a:solidFill>
                </a:uFill>
                <a:latin typeface="Calibri"/>
                <a:ea typeface="DejaVu Sans"/>
              </a:rPr>
              <a:t>Dirac delta function delta t, the functional value will be 1 whenever t equal to 0 </a:t>
            </a:r>
            <a:endParaRPr lang="en-US" dirty="0">
              <a:solidFill>
                <a:srgbClr val="0070C0"/>
              </a:solidFill>
            </a:endParaRPr>
          </a:p>
          <a:p>
            <a:pPr>
              <a:lnSpc>
                <a:spcPct val="100000"/>
              </a:lnSpc>
            </a:pPr>
            <a:r>
              <a:rPr lang="en-US" spc="-1" dirty="0">
                <a:solidFill>
                  <a:srgbClr val="0070C0"/>
                </a:solidFill>
                <a:uFill>
                  <a:solidFill>
                    <a:srgbClr val="FFFFFF"/>
                  </a:solidFill>
                </a:uFill>
                <a:latin typeface="Calibri"/>
                <a:ea typeface="DejaVu Sans"/>
              </a:rPr>
              <a:t>the functional value will be 0 for all other values of t.</a:t>
            </a:r>
            <a:endParaRPr lang="en-US" dirty="0">
              <a:solidFill>
                <a:srgbClr val="0070C0"/>
              </a:solidFill>
            </a:endParaRPr>
          </a:p>
          <a:p>
            <a:pPr>
              <a:lnSpc>
                <a:spcPct val="100000"/>
              </a:lnSpc>
            </a:pPr>
            <a:endParaRPr lang="en-US" dirty="0">
              <a:solidFill>
                <a:srgbClr val="0070C0"/>
              </a:solidFill>
            </a:endParaRPr>
          </a:p>
          <a:p>
            <a:pPr>
              <a:lnSpc>
                <a:spcPct val="100000"/>
              </a:lnSpc>
            </a:pPr>
            <a:r>
              <a:rPr lang="en-US" spc="-1" dirty="0">
                <a:solidFill>
                  <a:srgbClr val="0070C0"/>
                </a:solidFill>
                <a:uFill>
                  <a:solidFill>
                    <a:srgbClr val="FFFFFF"/>
                  </a:solidFill>
                </a:uFill>
                <a:latin typeface="Calibri"/>
                <a:ea typeface="DejaVu Sans"/>
              </a:rPr>
              <a:t>In this case, when delta t minus m of delta t, this functional value will be 1 only when this quantity that is (t minus m delta t) becomes equal to 0. </a:t>
            </a:r>
            <a:endParaRPr lang="en-US" dirty="0">
              <a:solidFill>
                <a:srgbClr val="0070C0"/>
              </a:solidFill>
            </a:endParaRPr>
          </a:p>
          <a:p>
            <a:pPr>
              <a:lnSpc>
                <a:spcPct val="100000"/>
              </a:lnSpc>
            </a:pPr>
            <a:endParaRPr lang="en-US" dirty="0">
              <a:solidFill>
                <a:srgbClr val="0070C0"/>
              </a:solidFill>
            </a:endParaRPr>
          </a:p>
          <a:p>
            <a:pPr>
              <a:lnSpc>
                <a:spcPct val="100000"/>
              </a:lnSpc>
            </a:pPr>
            <a:r>
              <a:rPr lang="en-US" spc="-1" dirty="0">
                <a:solidFill>
                  <a:srgbClr val="0070C0"/>
                </a:solidFill>
                <a:uFill>
                  <a:solidFill>
                    <a:srgbClr val="FFFFFF"/>
                  </a:solidFill>
                </a:uFill>
                <a:latin typeface="Calibri"/>
                <a:ea typeface="DejaVu Sans"/>
              </a:rPr>
              <a:t>That means this functional value will assume a value 1 whenever t is equal to m times delta t for different values of m varying from minus infinity to infinity. </a:t>
            </a:r>
            <a:endParaRPr lang="en-US" dirty="0">
              <a:solidFill>
                <a:srgbClr val="0070C0"/>
              </a:solidFill>
            </a:endParaRPr>
          </a:p>
          <a:p>
            <a:endParaRPr lang="en-US" dirty="0"/>
          </a:p>
        </p:txBody>
      </p:sp>
    </p:spTree>
    <p:extLst>
      <p:ext uri="{BB962C8B-B14F-4D97-AF65-F5344CB8AC3E}">
        <p14:creationId xmlns:p14="http://schemas.microsoft.com/office/powerpoint/2010/main" val="4232791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spc="-1">
                <a:solidFill>
                  <a:srgbClr val="000000"/>
                </a:solidFill>
                <a:uFill>
                  <a:solidFill>
                    <a:srgbClr val="FFFFFF"/>
                  </a:solidFill>
                </a:uFill>
                <a:latin typeface="Calibri"/>
                <a:ea typeface="DejaVu Sans"/>
              </a:rPr>
              <a:t>Theory of sampling </a:t>
            </a:r>
            <a:endParaRPr/>
          </a:p>
        </p:txBody>
      </p:sp>
      <p:pic>
        <p:nvPicPr>
          <p:cNvPr id="189" name="Content Placeholder 4"/>
          <p:cNvPicPr/>
          <p:nvPr/>
        </p:nvPicPr>
        <p:blipFill>
          <a:blip r:embed="rId3"/>
          <a:srcRect t="-39514" b="-39514"/>
          <a:stretch/>
        </p:blipFill>
        <p:spPr>
          <a:xfrm>
            <a:off x="1615440" y="-774000"/>
            <a:ext cx="8686080" cy="9734400"/>
          </a:xfrm>
          <a:prstGeom prst="rect">
            <a:avLst/>
          </a:prstGeom>
          <a:ln>
            <a:noFill/>
          </a:ln>
        </p:spPr>
      </p:pic>
    </p:spTree>
    <p:extLst>
      <p:ext uri="{BB962C8B-B14F-4D97-AF65-F5344CB8AC3E}">
        <p14:creationId xmlns:p14="http://schemas.microsoft.com/office/powerpoint/2010/main" val="30494827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pc="-1">
                <a:solidFill>
                  <a:srgbClr val="000000"/>
                </a:solidFill>
                <a:uFill>
                  <a:solidFill>
                    <a:srgbClr val="FFFFFF"/>
                  </a:solidFill>
                </a:uFill>
                <a:latin typeface="Calibri"/>
                <a:ea typeface="DejaVu Sans"/>
              </a:rPr>
              <a:t>Theory of sampling </a:t>
            </a:r>
            <a:endParaRPr/>
          </a:p>
        </p:txBody>
      </p:sp>
      <p:sp>
        <p:nvSpPr>
          <p:cNvPr id="191" name="CustomShape 2"/>
          <p:cNvSpPr/>
          <p:nvPr/>
        </p:nvSpPr>
        <p:spPr>
          <a:xfrm>
            <a:off x="1981200" y="1600200"/>
            <a:ext cx="1958760" cy="4524480"/>
          </a:xfrm>
          <a:prstGeom prst="rect">
            <a:avLst/>
          </a:prstGeom>
          <a:noFill/>
          <a:ln>
            <a:noFill/>
          </a:ln>
        </p:spPr>
        <p:style>
          <a:lnRef idx="0">
            <a:scrgbClr r="0" g="0" b="0"/>
          </a:lnRef>
          <a:fillRef idx="0">
            <a:scrgbClr r="0" g="0" b="0"/>
          </a:fillRef>
          <a:effectRef idx="0">
            <a:scrgbClr r="0" g="0" b="0"/>
          </a:effectRef>
          <a:fontRef idx="minor"/>
        </p:style>
      </p:sp>
      <p:sp>
        <p:nvSpPr>
          <p:cNvPr id="192" name="CustomShape 3"/>
          <p:cNvSpPr/>
          <p:nvPr/>
        </p:nvSpPr>
        <p:spPr>
          <a:xfrm>
            <a:off x="4038960" y="1600200"/>
            <a:ext cx="1958760" cy="4524480"/>
          </a:xfrm>
          <a:prstGeom prst="rect">
            <a:avLst/>
          </a:prstGeom>
          <a:noFill/>
          <a:ln>
            <a:noFill/>
          </a:ln>
        </p:spPr>
        <p:style>
          <a:lnRef idx="0">
            <a:scrgbClr r="0" g="0" b="0"/>
          </a:lnRef>
          <a:fillRef idx="0">
            <a:scrgbClr r="0" g="0" b="0"/>
          </a:fillRef>
          <a:effectRef idx="0">
            <a:scrgbClr r="0" g="0" b="0"/>
          </a:effectRef>
          <a:fontRef idx="minor"/>
        </p:style>
      </p:sp>
      <p:pic>
        <p:nvPicPr>
          <p:cNvPr id="193" name="Content Placeholder 4"/>
          <p:cNvPicPr/>
          <p:nvPr/>
        </p:nvPicPr>
        <p:blipFill>
          <a:blip r:embed="rId2"/>
          <a:srcRect t="-86197" b="-86197"/>
          <a:stretch/>
        </p:blipFill>
        <p:spPr>
          <a:xfrm>
            <a:off x="1615440" y="-953280"/>
            <a:ext cx="8593920" cy="9631440"/>
          </a:xfrm>
          <a:prstGeom prst="rect">
            <a:avLst/>
          </a:prstGeom>
          <a:ln>
            <a:noFill/>
          </a:ln>
        </p:spPr>
      </p:pic>
    </p:spTree>
    <p:extLst>
      <p:ext uri="{BB962C8B-B14F-4D97-AF65-F5344CB8AC3E}">
        <p14:creationId xmlns:p14="http://schemas.microsoft.com/office/powerpoint/2010/main" val="14441014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sp>
        <p:nvSpPr>
          <p:cNvPr id="195" name="CustomShape 2"/>
          <p:cNvSpPr/>
          <p:nvPr/>
        </p:nvSpPr>
        <p:spPr>
          <a:xfrm>
            <a:off x="410307" y="1600200"/>
            <a:ext cx="11945815" cy="4524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640">
              <a:buFont typeface="Arial"/>
              <a:buChar char="•"/>
            </a:pPr>
            <a:endParaRPr lang="en-US" sz="2800" spc="-1" dirty="0">
              <a:solidFill>
                <a:srgbClr val="000000"/>
              </a:solidFill>
              <a:uFill>
                <a:solidFill>
                  <a:srgbClr val="FFFFFF"/>
                </a:solidFill>
              </a:uFill>
              <a:latin typeface="Calibri"/>
              <a:ea typeface="DejaVu Sans"/>
            </a:endParaRPr>
          </a:p>
          <a:p>
            <a:pPr marL="343080" indent="-341640">
              <a:buFont typeface="Arial"/>
              <a:buChar char="•"/>
            </a:pPr>
            <a:r>
              <a:rPr lang="en-US" sz="2800" spc="-1" dirty="0">
                <a:solidFill>
                  <a:srgbClr val="0070C0"/>
                </a:solidFill>
                <a:uFill>
                  <a:solidFill>
                    <a:srgbClr val="FFFFFF"/>
                  </a:solidFill>
                </a:uFill>
                <a:latin typeface="Calibri"/>
                <a:ea typeface="DejaVu Sans"/>
              </a:rPr>
              <a:t>The discretization process can be represented mathematically as x S (t) is equal to X (t) into comb of t delta t and </a:t>
            </a:r>
            <a:endParaRPr dirty="0">
              <a:solidFill>
                <a:srgbClr val="0070C0"/>
              </a:solidFill>
            </a:endParaRPr>
          </a:p>
          <a:p>
            <a:pPr marL="343080" indent="-341640">
              <a:buFont typeface="Arial"/>
              <a:buChar char="•"/>
            </a:pPr>
            <a:r>
              <a:rPr lang="en-US" sz="2800" spc="-1" dirty="0">
                <a:solidFill>
                  <a:srgbClr val="0070C0"/>
                </a:solidFill>
                <a:uFill>
                  <a:solidFill>
                    <a:srgbClr val="FFFFFF"/>
                  </a:solidFill>
                </a:uFill>
                <a:latin typeface="Calibri"/>
                <a:ea typeface="DejaVu Sans"/>
              </a:rPr>
              <a:t> </a:t>
            </a:r>
            <a:endParaRPr dirty="0">
              <a:solidFill>
                <a:srgbClr val="0070C0"/>
              </a:solidFill>
            </a:endParaRPr>
          </a:p>
          <a:p>
            <a:pPr marL="343080" indent="-341640">
              <a:buFont typeface="Arial"/>
              <a:buChar char="•"/>
            </a:pPr>
            <a:r>
              <a:rPr lang="en-US" sz="2800" spc="-1" dirty="0">
                <a:solidFill>
                  <a:srgbClr val="0070C0"/>
                </a:solidFill>
                <a:uFill>
                  <a:solidFill>
                    <a:srgbClr val="FFFFFF"/>
                  </a:solidFill>
                </a:uFill>
                <a:latin typeface="Calibri"/>
                <a:ea typeface="DejaVu Sans"/>
              </a:rPr>
              <a:t>If expand the comb function and consider only the values of t where this comb function has a value 1, then this mathematical expression is translated to x of m delta t into delta t minus m delta t where m varies from minus infinity to infinity. </a:t>
            </a:r>
            <a:endParaRPr dirty="0">
              <a:solidFill>
                <a:srgbClr val="0070C0"/>
              </a:solidFill>
            </a:endParaRPr>
          </a:p>
          <a:p>
            <a:pPr>
              <a:lnSpc>
                <a:spcPct val="100000"/>
              </a:lnSpc>
            </a:pPr>
            <a:endParaRPr dirty="0"/>
          </a:p>
        </p:txBody>
      </p:sp>
      <p:sp>
        <p:nvSpPr>
          <p:cNvPr id="196" name="CustomShape 3"/>
          <p:cNvSpPr/>
          <p:nvPr/>
        </p:nvSpPr>
        <p:spPr>
          <a:xfrm>
            <a:off x="3901440" y="457200"/>
            <a:ext cx="4660560" cy="77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4400" spc="-1">
                <a:solidFill>
                  <a:srgbClr val="000000"/>
                </a:solidFill>
                <a:uFill>
                  <a:solidFill>
                    <a:srgbClr val="FFFFFF"/>
                  </a:solidFill>
                </a:uFill>
                <a:latin typeface="Calibri"/>
                <a:ea typeface="DejaVu Sans"/>
              </a:rPr>
              <a:t>Theory of sampling </a:t>
            </a:r>
            <a:endParaRPr/>
          </a:p>
        </p:txBody>
      </p:sp>
    </p:spTree>
    <p:extLst>
      <p:ext uri="{BB962C8B-B14F-4D97-AF65-F5344CB8AC3E}">
        <p14:creationId xmlns:p14="http://schemas.microsoft.com/office/powerpoint/2010/main" val="10615132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8965-172A-4B52-9148-474E729F1CE2}"/>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Summery of previous Topic </a:t>
            </a:r>
            <a:br>
              <a:rPr lang="en-US" dirty="0"/>
            </a:br>
            <a:endParaRPr lang="en-US" dirty="0"/>
          </a:p>
        </p:txBody>
      </p:sp>
      <p:sp>
        <p:nvSpPr>
          <p:cNvPr id="3" name="Content Placeholder 2">
            <a:extLst>
              <a:ext uri="{FF2B5EF4-FFF2-40B4-BE49-F238E27FC236}">
                <a16:creationId xmlns:a16="http://schemas.microsoft.com/office/drawing/2014/main" id="{78DE43A7-CF8A-4AD5-A134-E64986C6A80E}"/>
              </a:ext>
            </a:extLst>
          </p:cNvPr>
          <p:cNvSpPr>
            <a:spLocks noGrp="1"/>
          </p:cNvSpPr>
          <p:nvPr>
            <p:ph idx="1"/>
          </p:nvPr>
        </p:nvSpPr>
        <p:spPr/>
        <p:txBody>
          <a:bodyPr/>
          <a:lstStyle/>
          <a:p>
            <a:r>
              <a:rPr lang="en-US" dirty="0"/>
              <a:t>Digital image processing techniques </a:t>
            </a:r>
          </a:p>
          <a:p>
            <a:r>
              <a:rPr lang="en-US" dirty="0"/>
              <a:t>Application areas of the digital image processing</a:t>
            </a:r>
          </a:p>
          <a:p>
            <a:r>
              <a:rPr lang="en-US" dirty="0"/>
              <a:t>History  of image processing techniques </a:t>
            </a:r>
          </a:p>
          <a:p>
            <a:r>
              <a:rPr lang="en-US" dirty="0"/>
              <a:t>Steps in digitization of images</a:t>
            </a:r>
          </a:p>
          <a:p>
            <a:endParaRPr lang="en-US" dirty="0"/>
          </a:p>
          <a:p>
            <a:endParaRPr lang="en-US" dirty="0"/>
          </a:p>
        </p:txBody>
      </p:sp>
    </p:spTree>
    <p:extLst>
      <p:ext uri="{BB962C8B-B14F-4D97-AF65-F5344CB8AC3E}">
        <p14:creationId xmlns:p14="http://schemas.microsoft.com/office/powerpoint/2010/main" val="153836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spc="-1">
                <a:solidFill>
                  <a:srgbClr val="000000"/>
                </a:solidFill>
                <a:uFill>
                  <a:solidFill>
                    <a:srgbClr val="FFFFFF"/>
                  </a:solidFill>
                </a:uFill>
                <a:latin typeface="Calibri"/>
                <a:ea typeface="DejaVu Sans"/>
              </a:rPr>
              <a:t>Sampling from signal  </a:t>
            </a:r>
            <a:endParaRPr/>
          </a:p>
        </p:txBody>
      </p:sp>
      <p:sp>
        <p:nvSpPr>
          <p:cNvPr id="198" name="CustomShape 2"/>
          <p:cNvSpPr/>
          <p:nvPr/>
        </p:nvSpPr>
        <p:spPr>
          <a:xfrm>
            <a:off x="597408" y="1600200"/>
            <a:ext cx="11070336" cy="4524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640">
              <a:buFont typeface="Arial"/>
              <a:buChar char="•"/>
            </a:pPr>
            <a:endParaRPr lang="en-US" sz="2800" spc="-1" dirty="0">
              <a:solidFill>
                <a:srgbClr val="000000"/>
              </a:solidFill>
              <a:uFill>
                <a:solidFill>
                  <a:srgbClr val="FFFFFF"/>
                </a:solidFill>
              </a:uFill>
              <a:latin typeface="Calibri"/>
              <a:ea typeface="DejaVu Sans"/>
            </a:endParaRPr>
          </a:p>
          <a:p>
            <a:pPr marL="343080" indent="-341640">
              <a:buFont typeface="Arial"/>
              <a:buChar char="•"/>
            </a:pPr>
            <a:r>
              <a:rPr lang="en-US" sz="2800" spc="-1" dirty="0">
                <a:solidFill>
                  <a:srgbClr val="000000"/>
                </a:solidFill>
                <a:uFill>
                  <a:solidFill>
                    <a:srgbClr val="FFFFFF"/>
                  </a:solidFill>
                </a:uFill>
                <a:latin typeface="Calibri"/>
                <a:ea typeface="DejaVu Sans"/>
              </a:rPr>
              <a:t>The sampling will be proper if its to be reconstruct the original continuous signal X (t) from these sampled values </a:t>
            </a:r>
          </a:p>
          <a:p>
            <a:pPr marL="343080" indent="-341640">
              <a:buFont typeface="Arial"/>
              <a:buChar char="•"/>
            </a:pPr>
            <a:endParaRPr dirty="0"/>
          </a:p>
          <a:p>
            <a:pPr marL="343080" indent="-341640">
              <a:buFont typeface="Arial"/>
              <a:buChar char="•"/>
            </a:pPr>
            <a:r>
              <a:rPr lang="en-US" sz="2800" spc="-1" dirty="0">
                <a:solidFill>
                  <a:srgbClr val="000000"/>
                </a:solidFill>
                <a:uFill>
                  <a:solidFill>
                    <a:srgbClr val="FFFFFF"/>
                  </a:solidFill>
                </a:uFill>
                <a:latin typeface="Calibri"/>
                <a:ea typeface="DejaVu Sans"/>
              </a:rPr>
              <a:t>For that needs to maintain certain conditions so that the reconstruction of the analog signal X (t) is possible. </a:t>
            </a:r>
            <a:endParaRPr dirty="0"/>
          </a:p>
          <a:p>
            <a:pPr>
              <a:lnSpc>
                <a:spcPct val="100000"/>
              </a:lnSpc>
            </a:pPr>
            <a:endParaRPr dirty="0"/>
          </a:p>
        </p:txBody>
      </p:sp>
    </p:spTree>
    <p:extLst>
      <p:ext uri="{BB962C8B-B14F-4D97-AF65-F5344CB8AC3E}">
        <p14:creationId xmlns:p14="http://schemas.microsoft.com/office/powerpoint/2010/main" val="5051615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Content Placeholder 4"/>
          <p:cNvPicPr/>
          <p:nvPr/>
        </p:nvPicPr>
        <p:blipFill>
          <a:blip r:embed="rId2"/>
          <a:srcRect t="-38750" b="-38750"/>
          <a:stretch/>
        </p:blipFill>
        <p:spPr>
          <a:xfrm>
            <a:off x="2255520" y="-630000"/>
            <a:ext cx="7771680" cy="8710560"/>
          </a:xfrm>
          <a:prstGeom prst="rect">
            <a:avLst/>
          </a:prstGeom>
          <a:ln>
            <a:noFill/>
          </a:ln>
        </p:spPr>
      </p:pic>
      <p:sp>
        <p:nvSpPr>
          <p:cNvPr id="200" name="CustomShape 1"/>
          <p:cNvSpPr/>
          <p:nvPr/>
        </p:nvSpPr>
        <p:spPr>
          <a:xfrm>
            <a:off x="3524160" y="274320"/>
            <a:ext cx="5862960" cy="77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4400" spc="-1" dirty="0">
                <a:solidFill>
                  <a:srgbClr val="C00000"/>
                </a:solidFill>
                <a:uFill>
                  <a:solidFill>
                    <a:srgbClr val="FFFFFF"/>
                  </a:solidFill>
                </a:uFill>
                <a:latin typeface="Calibri"/>
                <a:ea typeface="DejaVu Sans"/>
              </a:rPr>
              <a:t>Sampling from signal </a:t>
            </a:r>
            <a:endParaRPr dirty="0">
              <a:solidFill>
                <a:srgbClr val="C00000"/>
              </a:solidFill>
            </a:endParaRPr>
          </a:p>
        </p:txBody>
      </p:sp>
    </p:spTree>
    <p:extLst>
      <p:ext uri="{BB962C8B-B14F-4D97-AF65-F5344CB8AC3E}">
        <p14:creationId xmlns:p14="http://schemas.microsoft.com/office/powerpoint/2010/main" val="6167094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Content Placeholder 4"/>
          <p:cNvPicPr/>
          <p:nvPr/>
        </p:nvPicPr>
        <p:blipFill>
          <a:blip r:embed="rId2"/>
          <a:srcRect t="-24119" b="-24119"/>
          <a:stretch/>
        </p:blipFill>
        <p:spPr>
          <a:xfrm>
            <a:off x="1371600" y="521280"/>
            <a:ext cx="10281138" cy="7173720"/>
          </a:xfrm>
          <a:prstGeom prst="rect">
            <a:avLst/>
          </a:prstGeom>
          <a:ln>
            <a:noFill/>
          </a:ln>
        </p:spPr>
      </p:pic>
      <p:sp>
        <p:nvSpPr>
          <p:cNvPr id="323" name="CustomShape 1"/>
          <p:cNvSpPr/>
          <p:nvPr/>
        </p:nvSpPr>
        <p:spPr>
          <a:xfrm>
            <a:off x="4226520" y="640080"/>
            <a:ext cx="3606120" cy="77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4400" spc="-1">
                <a:solidFill>
                  <a:srgbClr val="000000"/>
                </a:solidFill>
                <a:uFill>
                  <a:solidFill>
                    <a:srgbClr val="FFFFFF"/>
                  </a:solidFill>
                </a:uFill>
                <a:latin typeface="Calibri"/>
                <a:ea typeface="DejaVu Sans"/>
              </a:rPr>
              <a:t>Reconstruction</a:t>
            </a:r>
            <a:endParaRPr/>
          </a:p>
        </p:txBody>
      </p:sp>
    </p:spTree>
    <p:extLst>
      <p:ext uri="{BB962C8B-B14F-4D97-AF65-F5344CB8AC3E}">
        <p14:creationId xmlns:p14="http://schemas.microsoft.com/office/powerpoint/2010/main" val="3517541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CustomShape 1"/>
          <p:cNvSpPr/>
          <p:nvPr/>
        </p:nvSpPr>
        <p:spPr>
          <a:xfrm>
            <a:off x="1981200" y="142560"/>
            <a:ext cx="8228160" cy="114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Reconstruction  </a:t>
            </a:r>
            <a:endParaRPr dirty="0">
              <a:solidFill>
                <a:srgbClr val="C00000"/>
              </a:solidFill>
              <a:latin typeface="Times New Roman" panose="02020603050405020304" pitchFamily="18" charset="0"/>
              <a:cs typeface="Times New Roman" panose="02020603050405020304" pitchFamily="18" charset="0"/>
            </a:endParaRPr>
          </a:p>
        </p:txBody>
      </p:sp>
      <p:sp>
        <p:nvSpPr>
          <p:cNvPr id="325" name="CustomShape 2"/>
          <p:cNvSpPr/>
          <p:nvPr/>
        </p:nvSpPr>
        <p:spPr>
          <a:xfrm>
            <a:off x="633046" y="1022760"/>
            <a:ext cx="10925908" cy="583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640">
              <a:buFont typeface="Arial"/>
              <a:buChar char="•"/>
            </a:pPr>
            <a:endParaRPr lang="en-US" sz="2800" spc="-1" dirty="0">
              <a:solidFill>
                <a:srgbClr val="000000"/>
              </a:solidFill>
              <a:uFill>
                <a:solidFill>
                  <a:srgbClr val="FFFFFF"/>
                </a:solidFill>
              </a:uFill>
              <a:latin typeface="Calibri"/>
              <a:ea typeface="DejaVu Sans"/>
            </a:endParaRPr>
          </a:p>
          <a:p>
            <a:pPr marL="343080" indent="-341640">
              <a:buFont typeface="Arial"/>
              <a:buChar char="•"/>
            </a:pPr>
            <a:endParaRPr lang="en-US" sz="2800" spc="-1" dirty="0">
              <a:solidFill>
                <a:srgbClr val="000000"/>
              </a:solidFill>
              <a:uFill>
                <a:solidFill>
                  <a:srgbClr val="FFFFFF"/>
                </a:solidFill>
              </a:uFill>
              <a:latin typeface="Calibri"/>
              <a:ea typeface="DejaVu Sans"/>
            </a:endParaRPr>
          </a:p>
          <a:p>
            <a:pPr marL="343080" indent="-341640">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In time domain One signal is X (t), the other signal is comb function, comb of t delta t. So, these relations, as these are true that if  multiply 2 signals X (t) and y (t) in time domain that is equivalents to convolution of the 2 signals x omega and y omega in the frequency domain. </a:t>
            </a:r>
          </a:p>
          <a:p>
            <a:pPr marL="343080" indent="-341640">
              <a:buFont typeface="Arial"/>
              <a:buChar char="•"/>
            </a:pPr>
            <a:endParaRPr sz="2400" dirty="0">
              <a:solidFill>
                <a:srgbClr val="0070C0"/>
              </a:solidFill>
              <a:latin typeface="Times New Roman" panose="02020603050405020304" pitchFamily="18" charset="0"/>
              <a:cs typeface="Times New Roman" panose="02020603050405020304" pitchFamily="18" charset="0"/>
            </a:endParaRPr>
          </a:p>
          <a:p>
            <a:pPr marL="343080" indent="-341640">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For Sampling we have got x s (t) that is the sampled values of the signal X (t) which is nothing but multiplication of X (t) with the series of Dirac delta functions represented by comb of t delta t.</a:t>
            </a:r>
            <a:endParaRPr sz="24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75516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E17EA-C39A-4B85-9F78-6BB5D226D696}"/>
              </a:ext>
            </a:extLst>
          </p:cNvPr>
          <p:cNvSpPr>
            <a:spLocks noGrp="1"/>
          </p:cNvSpPr>
          <p:nvPr>
            <p:ph type="title"/>
          </p:nvPr>
        </p:nvSpPr>
        <p:spPr/>
        <p:txBody>
          <a:bodyPr/>
          <a:lstStyle/>
          <a:p>
            <a:pPr algn="ctr"/>
            <a:r>
              <a:rPr lang="en-US"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Reconstruction  </a:t>
            </a:r>
            <a:br>
              <a:rPr lang="en-US" dirty="0">
                <a:solidFill>
                  <a:srgbClr val="C00000"/>
                </a:solidFill>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1BFB796-FF5E-4FE9-8F4B-C1565C2CEC1A}"/>
              </a:ext>
            </a:extLst>
          </p:cNvPr>
          <p:cNvSpPr>
            <a:spLocks noGrp="1"/>
          </p:cNvSpPr>
          <p:nvPr>
            <p:ph idx="1"/>
          </p:nvPr>
        </p:nvSpPr>
        <p:spPr/>
        <p:txBody>
          <a:bodyPr/>
          <a:lstStyle/>
          <a:p>
            <a:pPr marL="343080" indent="-341640">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It is equivalent to in frequency domain, x S of omega which is equivalent to the frequency domain representation x omega of the signal X (t) convoluted with the frequency domain representation of the comb function, comb t delta t and </a:t>
            </a:r>
          </a:p>
          <a:p>
            <a:pPr marL="1440" indent="0">
              <a:buNone/>
            </a:pPr>
            <a:endParaRPr lang="en-US" sz="2400" dirty="0">
              <a:solidFill>
                <a:srgbClr val="0070C0"/>
              </a:solidFill>
              <a:latin typeface="Times New Roman" panose="02020603050405020304" pitchFamily="18" charset="0"/>
              <a:cs typeface="Times New Roman" panose="02020603050405020304" pitchFamily="18" charset="0"/>
            </a:endParaRPr>
          </a:p>
          <a:p>
            <a:pPr marL="343080" indent="-341640">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The comb function is  the Fourier transform or the Fourier series expansion of this comb function which is again a comb function. </a:t>
            </a:r>
            <a:endParaRPr lang="en-US" sz="2400" dirty="0">
              <a:solidFill>
                <a:srgbClr val="0070C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0750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spc="-1">
                <a:solidFill>
                  <a:srgbClr val="000000"/>
                </a:solidFill>
                <a:uFill>
                  <a:solidFill>
                    <a:srgbClr val="FFFFFF"/>
                  </a:solidFill>
                </a:uFill>
                <a:latin typeface="Calibri"/>
                <a:ea typeface="DejaVu Sans"/>
              </a:rPr>
              <a:t>Convolution </a:t>
            </a:r>
            <a:endParaRPr/>
          </a:p>
        </p:txBody>
      </p:sp>
      <p:sp>
        <p:nvSpPr>
          <p:cNvPr id="327" name="CustomShape 2"/>
          <p:cNvSpPr/>
          <p:nvPr/>
        </p:nvSpPr>
        <p:spPr>
          <a:xfrm>
            <a:off x="1981200" y="1600200"/>
            <a:ext cx="4037040" cy="4524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640">
              <a:buFont typeface="Arial"/>
              <a:buChar char="•"/>
            </a:pPr>
            <a:r>
              <a:rPr lang="en-US" sz="2800" spc="-1">
                <a:solidFill>
                  <a:srgbClr val="000000"/>
                </a:solidFill>
                <a:uFill>
                  <a:solidFill>
                    <a:srgbClr val="FFFFFF"/>
                  </a:solidFill>
                </a:uFill>
                <a:latin typeface="Calibri"/>
                <a:ea typeface="DejaVu Sans"/>
              </a:rPr>
              <a:t> </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328" name="Content Placeholder 4"/>
          <p:cNvPicPr/>
          <p:nvPr/>
        </p:nvPicPr>
        <p:blipFill>
          <a:blip r:embed="rId2"/>
          <a:srcRect t="-39628" b="-39628"/>
          <a:stretch/>
        </p:blipFill>
        <p:spPr>
          <a:xfrm>
            <a:off x="808892" y="-377280"/>
            <a:ext cx="10925908" cy="8606520"/>
          </a:xfrm>
          <a:prstGeom prst="rect">
            <a:avLst/>
          </a:prstGeom>
          <a:ln>
            <a:noFill/>
          </a:ln>
        </p:spPr>
      </p:pic>
    </p:spTree>
    <p:extLst>
      <p:ext uri="{BB962C8B-B14F-4D97-AF65-F5344CB8AC3E}">
        <p14:creationId xmlns:p14="http://schemas.microsoft.com/office/powerpoint/2010/main" val="15347614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sp>
        <p:nvSpPr>
          <p:cNvPr id="330" name="CustomShape 2"/>
          <p:cNvSpPr/>
          <p:nvPr/>
        </p:nvSpPr>
        <p:spPr>
          <a:xfrm>
            <a:off x="914400" y="1600200"/>
            <a:ext cx="9935760" cy="452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endParaRPr>
          </a:p>
          <a:p>
            <a:pPr>
              <a:lnSpc>
                <a:spcPct val="100000"/>
              </a:lnSpc>
            </a:pP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2 signals h (n) and x (n) are in the sample domain. </a:t>
            </a:r>
          </a:p>
          <a:p>
            <a:pPr>
              <a:lnSpc>
                <a:spcPct val="100000"/>
              </a:lnSpc>
            </a:pPr>
            <a:endParaRPr dirty="0">
              <a:latin typeface="Times New Roman" panose="02020603050405020304" pitchFamily="18" charset="0"/>
              <a:cs typeface="Times New Roman" panose="02020603050405020304" pitchFamily="18" charset="0"/>
            </a:endParaRPr>
          </a:p>
          <a:p>
            <a:pPr>
              <a:lnSpc>
                <a:spcPct val="100000"/>
              </a:lnSpc>
            </a:pP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h (n) is nothing but a comb function where the delta t S have value of h (n) is equal to 1 at n equal to 0, …</a:t>
            </a:r>
          </a:p>
          <a:p>
            <a:pPr>
              <a:lnSpc>
                <a:spcPct val="100000"/>
              </a:lnSpc>
            </a:pPr>
            <a:endParaRPr dirty="0">
              <a:latin typeface="Times New Roman" panose="02020603050405020304" pitchFamily="18" charset="0"/>
              <a:cs typeface="Times New Roman" panose="02020603050405020304" pitchFamily="18" charset="0"/>
            </a:endParaRPr>
          </a:p>
          <a:p>
            <a:pPr>
              <a:lnSpc>
                <a:spcPct val="100000"/>
              </a:lnSpc>
            </a:pP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In discrete data domain, the convolution expression is translated to y (n) equal.. </a:t>
            </a:r>
          </a:p>
          <a:p>
            <a:pPr>
              <a:lnSpc>
                <a:spcPct val="100000"/>
              </a:lnSpc>
            </a:pPr>
            <a:endParaRPr dirty="0">
              <a:latin typeface="Times New Roman" panose="02020603050405020304" pitchFamily="18" charset="0"/>
              <a:cs typeface="Times New Roman" panose="02020603050405020304" pitchFamily="18" charset="0"/>
            </a:endParaRPr>
          </a:p>
          <a:p>
            <a:pPr>
              <a:lnSpc>
                <a:spcPct val="100000"/>
              </a:lnSpc>
            </a:pP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So, let us see that how this convolution actually takes place. </a:t>
            </a:r>
            <a:endParaRPr dirty="0">
              <a:latin typeface="Times New Roman" panose="02020603050405020304" pitchFamily="18" charset="0"/>
              <a:cs typeface="Times New Roman" panose="02020603050405020304" pitchFamily="18" charset="0"/>
            </a:endParaRPr>
          </a:p>
          <a:p>
            <a:pPr>
              <a:lnSpc>
                <a:spcPct val="100000"/>
              </a:lnSpc>
            </a:pPr>
            <a:endParaRPr dirty="0"/>
          </a:p>
        </p:txBody>
      </p:sp>
      <p:sp>
        <p:nvSpPr>
          <p:cNvPr id="331" name="CustomShape 3"/>
          <p:cNvSpPr/>
          <p:nvPr/>
        </p:nvSpPr>
        <p:spPr>
          <a:xfrm>
            <a:off x="4038960" y="1600200"/>
            <a:ext cx="1958760" cy="452448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3448578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33" name="Content Placeholder 6"/>
          <p:cNvPicPr/>
          <p:nvPr/>
        </p:nvPicPr>
        <p:blipFill>
          <a:blip r:embed="rId2"/>
          <a:srcRect l="-14603" r="-14603"/>
          <a:stretch/>
        </p:blipFill>
        <p:spPr>
          <a:xfrm>
            <a:off x="-234462" y="798637"/>
            <a:ext cx="12344399" cy="5590080"/>
          </a:xfrm>
          <a:prstGeom prst="rect">
            <a:avLst/>
          </a:prstGeom>
          <a:ln>
            <a:noFill/>
          </a:ln>
        </p:spPr>
      </p:pic>
    </p:spTree>
    <p:extLst>
      <p:ext uri="{BB962C8B-B14F-4D97-AF65-F5344CB8AC3E}">
        <p14:creationId xmlns:p14="http://schemas.microsoft.com/office/powerpoint/2010/main" val="30959303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35" name="Content Placeholder 3"/>
          <p:cNvPicPr/>
          <p:nvPr/>
        </p:nvPicPr>
        <p:blipFill>
          <a:blip r:embed="rId2"/>
          <a:srcRect l="-15164" r="-15164"/>
          <a:stretch/>
        </p:blipFill>
        <p:spPr>
          <a:xfrm>
            <a:off x="1" y="433754"/>
            <a:ext cx="11723076" cy="5690926"/>
          </a:xfrm>
          <a:prstGeom prst="rect">
            <a:avLst/>
          </a:prstGeom>
          <a:ln>
            <a:noFill/>
          </a:ln>
        </p:spPr>
      </p:pic>
    </p:spTree>
    <p:extLst>
      <p:ext uri="{BB962C8B-B14F-4D97-AF65-F5344CB8AC3E}">
        <p14:creationId xmlns:p14="http://schemas.microsoft.com/office/powerpoint/2010/main" val="2157467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37" name="Content Placeholder 3"/>
          <p:cNvPicPr/>
          <p:nvPr/>
        </p:nvPicPr>
        <p:blipFill>
          <a:blip r:embed="rId2"/>
          <a:srcRect l="-13108" r="-13108"/>
          <a:stretch/>
        </p:blipFill>
        <p:spPr>
          <a:xfrm>
            <a:off x="-527538" y="375138"/>
            <a:ext cx="12262338" cy="5749542"/>
          </a:xfrm>
          <a:prstGeom prst="rect">
            <a:avLst/>
          </a:prstGeom>
          <a:ln>
            <a:noFill/>
          </a:ln>
        </p:spPr>
      </p:pic>
    </p:spTree>
    <p:extLst>
      <p:ext uri="{BB962C8B-B14F-4D97-AF65-F5344CB8AC3E}">
        <p14:creationId xmlns:p14="http://schemas.microsoft.com/office/powerpoint/2010/main" val="8919563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C307-9083-4A02-973E-5ACFEEC581CC}"/>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Image Digitization</a:t>
            </a:r>
            <a:br>
              <a:rPr lang="en-US" dirty="0"/>
            </a:br>
            <a:endParaRPr lang="en-US" dirty="0"/>
          </a:p>
        </p:txBody>
      </p:sp>
      <p:sp>
        <p:nvSpPr>
          <p:cNvPr id="3" name="Content Placeholder 2">
            <a:extLst>
              <a:ext uri="{FF2B5EF4-FFF2-40B4-BE49-F238E27FC236}">
                <a16:creationId xmlns:a16="http://schemas.microsoft.com/office/drawing/2014/main" id="{09AA2F6B-3737-4DC0-960F-597CB4C4CBDA}"/>
              </a:ext>
            </a:extLst>
          </p:cNvPr>
          <p:cNvSpPr>
            <a:spLocks noGrp="1"/>
          </p:cNvSpPr>
          <p:nvPr>
            <p:ph idx="1"/>
          </p:nvPr>
        </p:nvSpPr>
        <p:spPr/>
        <p:txBody>
          <a:bodyPr/>
          <a:lstStyle/>
          <a:p>
            <a:pPr marL="343080" indent="-341640">
              <a:lnSpc>
                <a:spcPct val="100000"/>
              </a:lnSpc>
              <a:buFont typeface="Arial"/>
              <a:buChar char="•"/>
            </a:pPr>
            <a:r>
              <a:rPr lang="en-US" spc="-1" dirty="0">
                <a:solidFill>
                  <a:srgbClr val="000000"/>
                </a:solidFill>
                <a:uFill>
                  <a:solidFill>
                    <a:srgbClr val="FFFFFF"/>
                  </a:solidFill>
                </a:uFill>
                <a:latin typeface="Calibri"/>
                <a:ea typeface="DejaVu Sans"/>
              </a:rPr>
              <a:t>Why do we need to digitization?</a:t>
            </a:r>
            <a:endParaRPr lang="en-US" dirty="0"/>
          </a:p>
          <a:p>
            <a:pPr marL="343080" indent="-341640">
              <a:lnSpc>
                <a:spcPct val="100000"/>
              </a:lnSpc>
              <a:buFont typeface="Arial"/>
              <a:buChar char="•"/>
            </a:pPr>
            <a:r>
              <a:rPr lang="en-US" spc="-1" dirty="0">
                <a:solidFill>
                  <a:srgbClr val="000000"/>
                </a:solidFill>
                <a:uFill>
                  <a:solidFill>
                    <a:srgbClr val="FFFFFF"/>
                  </a:solidFill>
                </a:uFill>
                <a:latin typeface="Calibri"/>
                <a:ea typeface="DejaVu Sans"/>
              </a:rPr>
              <a:t> </a:t>
            </a:r>
            <a:endParaRPr lang="en-US" dirty="0"/>
          </a:p>
          <a:p>
            <a:pPr marL="343080" indent="-341640">
              <a:lnSpc>
                <a:spcPct val="100000"/>
              </a:lnSpc>
              <a:buFont typeface="Arial"/>
              <a:buChar char="•"/>
            </a:pPr>
            <a:r>
              <a:rPr lang="en-US" spc="-1" dirty="0">
                <a:solidFill>
                  <a:srgbClr val="000000"/>
                </a:solidFill>
                <a:uFill>
                  <a:solidFill>
                    <a:srgbClr val="FFFFFF"/>
                  </a:solidFill>
                </a:uFill>
                <a:latin typeface="Calibri"/>
                <a:ea typeface="DejaVu Sans"/>
              </a:rPr>
              <a:t>What is digitization?</a:t>
            </a:r>
            <a:endParaRPr lang="en-US" dirty="0"/>
          </a:p>
          <a:p>
            <a:pPr marL="343080" indent="-341640">
              <a:lnSpc>
                <a:spcPct val="100000"/>
              </a:lnSpc>
              <a:buFont typeface="Arial"/>
              <a:buChar char="•"/>
            </a:pPr>
            <a:r>
              <a:rPr lang="en-US" spc="-1" dirty="0">
                <a:solidFill>
                  <a:srgbClr val="000000"/>
                </a:solidFill>
                <a:uFill>
                  <a:solidFill>
                    <a:srgbClr val="FFFFFF"/>
                  </a:solidFill>
                </a:uFill>
                <a:latin typeface="Calibri"/>
                <a:ea typeface="DejaVu Sans"/>
              </a:rPr>
              <a:t> </a:t>
            </a:r>
            <a:endParaRPr lang="en-US" dirty="0"/>
          </a:p>
          <a:p>
            <a:pPr marL="343080" indent="-341640">
              <a:lnSpc>
                <a:spcPct val="100000"/>
              </a:lnSpc>
              <a:buFont typeface="Arial"/>
              <a:buChar char="•"/>
            </a:pPr>
            <a:r>
              <a:rPr lang="en-US" spc="-1" dirty="0">
                <a:solidFill>
                  <a:srgbClr val="000000"/>
                </a:solidFill>
                <a:uFill>
                  <a:solidFill>
                    <a:srgbClr val="FFFFFF"/>
                  </a:solidFill>
                </a:uFill>
                <a:latin typeface="Calibri"/>
                <a:ea typeface="DejaVu Sans"/>
              </a:rPr>
              <a:t>How to digitize an image?</a:t>
            </a:r>
            <a:endParaRPr lang="en-US" dirty="0"/>
          </a:p>
          <a:p>
            <a:endParaRPr lang="en-US" dirty="0"/>
          </a:p>
        </p:txBody>
      </p:sp>
    </p:spTree>
    <p:extLst>
      <p:ext uri="{BB962C8B-B14F-4D97-AF65-F5344CB8AC3E}">
        <p14:creationId xmlns:p14="http://schemas.microsoft.com/office/powerpoint/2010/main" val="4055678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41" name="Content Placeholder 3"/>
          <p:cNvPicPr/>
          <p:nvPr/>
        </p:nvPicPr>
        <p:blipFill>
          <a:blip r:embed="rId2"/>
          <a:srcRect l="-16384" r="-16384"/>
          <a:stretch/>
        </p:blipFill>
        <p:spPr>
          <a:xfrm>
            <a:off x="0" y="386862"/>
            <a:ext cx="11734800" cy="5737818"/>
          </a:xfrm>
          <a:prstGeom prst="rect">
            <a:avLst/>
          </a:prstGeom>
          <a:ln>
            <a:noFill/>
          </a:ln>
        </p:spPr>
      </p:pic>
    </p:spTree>
    <p:extLst>
      <p:ext uri="{BB962C8B-B14F-4D97-AF65-F5344CB8AC3E}">
        <p14:creationId xmlns:p14="http://schemas.microsoft.com/office/powerpoint/2010/main" val="26251223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45" name="Content Placeholder 3"/>
          <p:cNvPicPr/>
          <p:nvPr/>
        </p:nvPicPr>
        <p:blipFill>
          <a:blip r:embed="rId2"/>
          <a:srcRect l="-15952" r="-15952"/>
          <a:stretch/>
        </p:blipFill>
        <p:spPr>
          <a:xfrm>
            <a:off x="-457199" y="274680"/>
            <a:ext cx="11852030" cy="5850000"/>
          </a:xfrm>
          <a:prstGeom prst="rect">
            <a:avLst/>
          </a:prstGeom>
          <a:ln>
            <a:noFill/>
          </a:ln>
        </p:spPr>
      </p:pic>
    </p:spTree>
    <p:extLst>
      <p:ext uri="{BB962C8B-B14F-4D97-AF65-F5344CB8AC3E}">
        <p14:creationId xmlns:p14="http://schemas.microsoft.com/office/powerpoint/2010/main" val="42615119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47" name="Content Placeholder 3"/>
          <p:cNvPicPr/>
          <p:nvPr/>
        </p:nvPicPr>
        <p:blipFill>
          <a:blip r:embed="rId2"/>
          <a:srcRect l="-12204" r="-12204"/>
          <a:stretch/>
        </p:blipFill>
        <p:spPr>
          <a:xfrm>
            <a:off x="-855785" y="175846"/>
            <a:ext cx="12543693" cy="5948834"/>
          </a:xfrm>
          <a:prstGeom prst="rect">
            <a:avLst/>
          </a:prstGeom>
          <a:ln>
            <a:noFill/>
          </a:ln>
        </p:spPr>
      </p:pic>
    </p:spTree>
    <p:extLst>
      <p:ext uri="{BB962C8B-B14F-4D97-AF65-F5344CB8AC3E}">
        <p14:creationId xmlns:p14="http://schemas.microsoft.com/office/powerpoint/2010/main" val="28957473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49" name="Content Placeholder 3"/>
          <p:cNvPicPr/>
          <p:nvPr/>
        </p:nvPicPr>
        <p:blipFill>
          <a:blip r:embed="rId2"/>
          <a:srcRect l="-14635" r="-14635"/>
          <a:stretch/>
        </p:blipFill>
        <p:spPr>
          <a:xfrm>
            <a:off x="-281354" y="0"/>
            <a:ext cx="11887200" cy="6124680"/>
          </a:xfrm>
          <a:prstGeom prst="rect">
            <a:avLst/>
          </a:prstGeom>
          <a:ln>
            <a:noFill/>
          </a:ln>
        </p:spPr>
      </p:pic>
    </p:spTree>
    <p:extLst>
      <p:ext uri="{BB962C8B-B14F-4D97-AF65-F5344CB8AC3E}">
        <p14:creationId xmlns:p14="http://schemas.microsoft.com/office/powerpoint/2010/main" val="19117190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51" name="Content Placeholder 3"/>
          <p:cNvPicPr/>
          <p:nvPr/>
        </p:nvPicPr>
        <p:blipFill>
          <a:blip r:embed="rId2"/>
          <a:srcRect l="-15100" r="-15100"/>
          <a:stretch/>
        </p:blipFill>
        <p:spPr>
          <a:xfrm>
            <a:off x="-316523" y="152400"/>
            <a:ext cx="12508523" cy="5972280"/>
          </a:xfrm>
          <a:prstGeom prst="rect">
            <a:avLst/>
          </a:prstGeom>
          <a:ln>
            <a:noFill/>
          </a:ln>
        </p:spPr>
      </p:pic>
    </p:spTree>
    <p:extLst>
      <p:ext uri="{BB962C8B-B14F-4D97-AF65-F5344CB8AC3E}">
        <p14:creationId xmlns:p14="http://schemas.microsoft.com/office/powerpoint/2010/main" val="27846385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spc="-1">
                <a:solidFill>
                  <a:srgbClr val="000000"/>
                </a:solidFill>
                <a:uFill>
                  <a:solidFill>
                    <a:srgbClr val="FFFFFF"/>
                  </a:solidFill>
                </a:uFill>
                <a:latin typeface="Calibri"/>
                <a:ea typeface="DejaVu Sans"/>
              </a:rPr>
              <a:t> </a:t>
            </a:r>
            <a:endParaRPr/>
          </a:p>
        </p:txBody>
      </p:sp>
      <p:pic>
        <p:nvPicPr>
          <p:cNvPr id="353" name="Content Placeholder 3"/>
          <p:cNvPicPr/>
          <p:nvPr/>
        </p:nvPicPr>
        <p:blipFill>
          <a:blip r:embed="rId2"/>
          <a:srcRect l="-14945" r="-14945"/>
          <a:stretch/>
        </p:blipFill>
        <p:spPr>
          <a:xfrm>
            <a:off x="-527537" y="0"/>
            <a:ext cx="12426460" cy="6124680"/>
          </a:xfrm>
          <a:prstGeom prst="rect">
            <a:avLst/>
          </a:prstGeom>
          <a:ln>
            <a:noFill/>
          </a:ln>
        </p:spPr>
      </p:pic>
    </p:spTree>
    <p:extLst>
      <p:ext uri="{BB962C8B-B14F-4D97-AF65-F5344CB8AC3E}">
        <p14:creationId xmlns:p14="http://schemas.microsoft.com/office/powerpoint/2010/main" val="17220147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55" name="Content Placeholder 3"/>
          <p:cNvPicPr/>
          <p:nvPr/>
        </p:nvPicPr>
        <p:blipFill>
          <a:blip r:embed="rId2"/>
          <a:srcRect l="-14451" r="-14451"/>
          <a:stretch/>
        </p:blipFill>
        <p:spPr>
          <a:xfrm>
            <a:off x="-703385" y="0"/>
            <a:ext cx="12625753" cy="6124680"/>
          </a:xfrm>
          <a:prstGeom prst="rect">
            <a:avLst/>
          </a:prstGeom>
          <a:ln>
            <a:noFill/>
          </a:ln>
        </p:spPr>
      </p:pic>
    </p:spTree>
    <p:extLst>
      <p:ext uri="{BB962C8B-B14F-4D97-AF65-F5344CB8AC3E}">
        <p14:creationId xmlns:p14="http://schemas.microsoft.com/office/powerpoint/2010/main" val="3796197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57" name="Content Placeholder 3"/>
          <p:cNvPicPr/>
          <p:nvPr/>
        </p:nvPicPr>
        <p:blipFill>
          <a:blip r:embed="rId2"/>
          <a:srcRect l="-12740" r="-12740"/>
          <a:stretch/>
        </p:blipFill>
        <p:spPr>
          <a:xfrm>
            <a:off x="-808891" y="0"/>
            <a:ext cx="13399476" cy="6148127"/>
          </a:xfrm>
          <a:prstGeom prst="rect">
            <a:avLst/>
          </a:prstGeom>
          <a:ln>
            <a:noFill/>
          </a:ln>
        </p:spPr>
      </p:pic>
    </p:spTree>
    <p:extLst>
      <p:ext uri="{BB962C8B-B14F-4D97-AF65-F5344CB8AC3E}">
        <p14:creationId xmlns:p14="http://schemas.microsoft.com/office/powerpoint/2010/main" val="3644445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59" name="Content Placeholder 3"/>
          <p:cNvPicPr/>
          <p:nvPr/>
        </p:nvPicPr>
        <p:blipFill>
          <a:blip r:embed="rId2"/>
          <a:srcRect l="-11758" r="-11758"/>
          <a:stretch/>
        </p:blipFill>
        <p:spPr>
          <a:xfrm>
            <a:off x="-597877" y="-199292"/>
            <a:ext cx="13563600" cy="6323972"/>
          </a:xfrm>
          <a:prstGeom prst="rect">
            <a:avLst/>
          </a:prstGeom>
          <a:ln>
            <a:noFill/>
          </a:ln>
        </p:spPr>
      </p:pic>
    </p:spTree>
    <p:extLst>
      <p:ext uri="{BB962C8B-B14F-4D97-AF65-F5344CB8AC3E}">
        <p14:creationId xmlns:p14="http://schemas.microsoft.com/office/powerpoint/2010/main" val="32769305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61" name="Content Placeholder 3"/>
          <p:cNvPicPr/>
          <p:nvPr/>
        </p:nvPicPr>
        <p:blipFill>
          <a:blip r:embed="rId2"/>
          <a:srcRect t="-42046" b="-42046"/>
          <a:stretch/>
        </p:blipFill>
        <p:spPr>
          <a:xfrm>
            <a:off x="117231" y="536448"/>
            <a:ext cx="6435609" cy="5887752"/>
          </a:xfrm>
          <a:prstGeom prst="rect">
            <a:avLst/>
          </a:prstGeom>
          <a:ln>
            <a:noFill/>
          </a:ln>
        </p:spPr>
      </p:pic>
      <p:sp>
        <p:nvSpPr>
          <p:cNvPr id="362" name="CustomShape 2"/>
          <p:cNvSpPr/>
          <p:nvPr/>
        </p:nvSpPr>
        <p:spPr>
          <a:xfrm>
            <a:off x="7326923" y="2339382"/>
            <a:ext cx="3984406" cy="451861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640">
              <a:buFont typeface="Arial"/>
              <a:buChar char="•"/>
            </a:pPr>
            <a:r>
              <a:rPr lang="en-US" sz="2800" spc="-1" dirty="0">
                <a:solidFill>
                  <a:srgbClr val="000000"/>
                </a:solidFill>
                <a:uFill>
                  <a:solidFill>
                    <a:srgbClr val="FFFFFF"/>
                  </a:solidFill>
                </a:uFill>
                <a:latin typeface="Calibri"/>
                <a:ea typeface="DejaVu Sans"/>
              </a:rPr>
              <a:t>Convolute 2 signals X (t) and the Fourier transform of this comb function that is comb omega in the frequency domain </a:t>
            </a:r>
            <a:endParaRPr dirty="0"/>
          </a:p>
          <a:p>
            <a:pPr>
              <a:lnSpc>
                <a:spcPct val="100000"/>
              </a:lnSpc>
            </a:pPr>
            <a:endParaRPr dirty="0"/>
          </a:p>
        </p:txBody>
      </p:sp>
    </p:spTree>
    <p:extLst>
      <p:ext uri="{BB962C8B-B14F-4D97-AF65-F5344CB8AC3E}">
        <p14:creationId xmlns:p14="http://schemas.microsoft.com/office/powerpoint/2010/main" val="35971855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41DC-F3D1-487C-BF98-9F9EFAE80DAD}"/>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Why digitization we need?</a:t>
            </a:r>
            <a:br>
              <a:rPr lang="en-US" dirty="0"/>
            </a:br>
            <a:endParaRPr lang="en-US" dirty="0"/>
          </a:p>
        </p:txBody>
      </p:sp>
      <p:pic>
        <p:nvPicPr>
          <p:cNvPr id="4" name="Content Placeholder 3">
            <a:extLst>
              <a:ext uri="{FF2B5EF4-FFF2-40B4-BE49-F238E27FC236}">
                <a16:creationId xmlns:a16="http://schemas.microsoft.com/office/drawing/2014/main" id="{9E79E1FD-0756-4F13-A4ED-4487E9E9AF9E}"/>
              </a:ext>
            </a:extLst>
          </p:cNvPr>
          <p:cNvPicPr>
            <a:picLocks noGrp="1"/>
          </p:cNvPicPr>
          <p:nvPr>
            <p:ph idx="1"/>
          </p:nvPr>
        </p:nvPicPr>
        <p:blipFill>
          <a:blip r:embed="rId2"/>
          <a:srcRect l="-15360" r="-15360"/>
          <a:stretch/>
        </p:blipFill>
        <p:spPr>
          <a:xfrm>
            <a:off x="2786986" y="2258526"/>
            <a:ext cx="6272892" cy="3449638"/>
          </a:xfrm>
          <a:prstGeom prst="rect">
            <a:avLst/>
          </a:prstGeom>
          <a:ln>
            <a:noFill/>
          </a:ln>
        </p:spPr>
      </p:pic>
    </p:spTree>
    <p:extLst>
      <p:ext uri="{BB962C8B-B14F-4D97-AF65-F5344CB8AC3E}">
        <p14:creationId xmlns:p14="http://schemas.microsoft.com/office/powerpoint/2010/main" val="1951616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pic>
        <p:nvPicPr>
          <p:cNvPr id="364" name="Content Placeholder 3"/>
          <p:cNvPicPr/>
          <p:nvPr/>
        </p:nvPicPr>
        <p:blipFill>
          <a:blip r:embed="rId2"/>
          <a:srcRect t="-36391" b="-36391"/>
          <a:stretch/>
        </p:blipFill>
        <p:spPr>
          <a:xfrm>
            <a:off x="269631" y="-357840"/>
            <a:ext cx="11066584" cy="7480440"/>
          </a:xfrm>
          <a:prstGeom prst="rect">
            <a:avLst/>
          </a:prstGeom>
          <a:ln>
            <a:noFill/>
          </a:ln>
        </p:spPr>
      </p:pic>
      <p:sp>
        <p:nvSpPr>
          <p:cNvPr id="365" name="CustomShape 2"/>
          <p:cNvSpPr/>
          <p:nvPr/>
        </p:nvSpPr>
        <p:spPr>
          <a:xfrm>
            <a:off x="6172320" y="1600200"/>
            <a:ext cx="4037040" cy="452448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4394066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1981200" y="273600"/>
            <a:ext cx="8228520" cy="1144080"/>
          </a:xfrm>
          <a:prstGeom prst="rect">
            <a:avLst/>
          </a:prstGeom>
          <a:noFill/>
          <a:ln>
            <a:noFill/>
          </a:ln>
        </p:spPr>
        <p:style>
          <a:lnRef idx="0">
            <a:scrgbClr r="0" g="0" b="0"/>
          </a:lnRef>
          <a:fillRef idx="0">
            <a:scrgbClr r="0" g="0" b="0"/>
          </a:fillRef>
          <a:effectRef idx="0">
            <a:scrgbClr r="0" g="0" b="0"/>
          </a:effectRef>
          <a:fontRef idx="minor"/>
        </p:style>
      </p:sp>
      <p:sp>
        <p:nvSpPr>
          <p:cNvPr id="367" name="CustomShape 2"/>
          <p:cNvSpPr/>
          <p:nvPr/>
        </p:nvSpPr>
        <p:spPr>
          <a:xfrm>
            <a:off x="1981200" y="1604520"/>
            <a:ext cx="8960760" cy="3976560"/>
          </a:xfrm>
          <a:prstGeom prst="rect">
            <a:avLst/>
          </a:prstGeom>
          <a:noFill/>
          <a:ln>
            <a:noFill/>
          </a:ln>
        </p:spPr>
        <p:style>
          <a:lnRef idx="0">
            <a:scrgbClr r="0" g="0" b="0"/>
          </a:lnRef>
          <a:fillRef idx="0">
            <a:scrgbClr r="0" g="0" b="0"/>
          </a:fillRef>
          <a:effectRef idx="0">
            <a:scrgbClr r="0" g="0" b="0"/>
          </a:effectRef>
          <a:fontRef idx="minor"/>
        </p:style>
      </p:sp>
      <p:sp>
        <p:nvSpPr>
          <p:cNvPr id="368" name="CustomShape 3"/>
          <p:cNvSpPr/>
          <p:nvPr/>
        </p:nvSpPr>
        <p:spPr>
          <a:xfrm>
            <a:off x="269631" y="1737360"/>
            <a:ext cx="11500338" cy="483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When X (t) is band limited, that means the maximum frequency component in the signal X (t) is omega naught; then the frequency spectrum of the signal X (t) which is represented by x omega</a:t>
            </a:r>
          </a:p>
          <a:p>
            <a:pPr>
              <a:lnSpc>
                <a:spcPct val="100000"/>
              </a:lnSpc>
            </a:pPr>
            <a:endParaRPr dirty="0">
              <a:solidFill>
                <a:srgbClr val="0070C0"/>
              </a:solidFill>
              <a:latin typeface="Times New Roman" panose="02020603050405020304" pitchFamily="18" charset="0"/>
              <a:cs typeface="Times New Roman" panose="02020603050405020304" pitchFamily="18" charset="0"/>
            </a:endParaRPr>
          </a:p>
          <a:p>
            <a:pPr>
              <a:lnSpc>
                <a:spcPct val="100000"/>
              </a:lnSpc>
            </a:pP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With low pass filter whose cut off frequency is just beyond omega naught and this frequency signal,   will pass through  low pass filter and will just take out this particular frequency band and it will cut out all other frequency bands. </a:t>
            </a:r>
            <a:endParaRPr dirty="0">
              <a:solidFill>
                <a:srgbClr val="0070C0"/>
              </a:solidFill>
              <a:latin typeface="Times New Roman" panose="02020603050405020304" pitchFamily="18" charset="0"/>
              <a:cs typeface="Times New Roman" panose="02020603050405020304" pitchFamily="18" charset="0"/>
            </a:endParaRPr>
          </a:p>
          <a:p>
            <a:pPr>
              <a:lnSpc>
                <a:spcPct val="100000"/>
              </a:lnSpc>
            </a:pPr>
            <a:endParaRPr dirty="0"/>
          </a:p>
        </p:txBody>
      </p:sp>
    </p:spTree>
    <p:extLst>
      <p:ext uri="{BB962C8B-B14F-4D97-AF65-F5344CB8AC3E}">
        <p14:creationId xmlns:p14="http://schemas.microsoft.com/office/powerpoint/2010/main" val="20192753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1981200" y="274680"/>
            <a:ext cx="8228160" cy="1141560"/>
          </a:xfrm>
          <a:prstGeom prst="rect">
            <a:avLst/>
          </a:prstGeom>
          <a:noFill/>
          <a:ln>
            <a:noFill/>
          </a:ln>
        </p:spPr>
        <p:style>
          <a:lnRef idx="0">
            <a:scrgbClr r="0" g="0" b="0"/>
          </a:lnRef>
          <a:fillRef idx="0">
            <a:scrgbClr r="0" g="0" b="0"/>
          </a:fillRef>
          <a:effectRef idx="0">
            <a:scrgbClr r="0" g="0" b="0"/>
          </a:effectRef>
          <a:fontRef idx="minor"/>
        </p:style>
      </p:sp>
      <p:sp>
        <p:nvSpPr>
          <p:cNvPr id="370" name="CustomShape 2"/>
          <p:cNvSpPr/>
          <p:nvPr/>
        </p:nvSpPr>
        <p:spPr>
          <a:xfrm>
            <a:off x="316523" y="1600200"/>
            <a:ext cx="9892837" cy="4524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640">
              <a:buFont typeface="Arial"/>
              <a:buChar char="•"/>
            </a:pPr>
            <a:r>
              <a:rPr lang="en-US" sz="3200" spc="-1" dirty="0">
                <a:solidFill>
                  <a:srgbClr val="0070C0"/>
                </a:solidFill>
                <a:uFill>
                  <a:solidFill>
                    <a:srgbClr val="FFFFFF"/>
                  </a:solidFill>
                </a:uFill>
                <a:latin typeface="Calibri"/>
                <a:ea typeface="DejaVu Sans"/>
              </a:rPr>
              <a:t>The frequency gap between this frequency band and this translated frequency band are </a:t>
            </a:r>
          </a:p>
          <a:p>
            <a:pPr marL="343080" indent="-341640">
              <a:buFont typeface="Arial"/>
              <a:buChar char="•"/>
            </a:pPr>
            <a:endParaRPr dirty="0">
              <a:solidFill>
                <a:srgbClr val="0070C0"/>
              </a:solidFill>
            </a:endParaRPr>
          </a:p>
          <a:p>
            <a:pPr marL="800280" lvl="1" indent="-341640">
              <a:buFont typeface="Arial"/>
              <a:buChar char="•"/>
            </a:pPr>
            <a:r>
              <a:rPr lang="en-US" sz="3200" spc="-1" dirty="0">
                <a:solidFill>
                  <a:srgbClr val="0070C0"/>
                </a:solidFill>
                <a:uFill>
                  <a:solidFill>
                    <a:srgbClr val="FFFFFF"/>
                  </a:solidFill>
                </a:uFill>
                <a:latin typeface="Calibri"/>
                <a:ea typeface="DejaVu Sans"/>
              </a:rPr>
              <a:t>The difference of between center of frequency band and the other center of frequency band is nothing but 1 upon t S which is equal to omega s that is the sampling frequency. </a:t>
            </a:r>
            <a:endParaRPr dirty="0">
              <a:solidFill>
                <a:srgbClr val="0070C0"/>
              </a:solidFill>
            </a:endParaRPr>
          </a:p>
          <a:p>
            <a:pPr>
              <a:lnSpc>
                <a:spcPct val="100000"/>
              </a:lnSpc>
            </a:pPr>
            <a:endParaRPr dirty="0"/>
          </a:p>
        </p:txBody>
      </p:sp>
    </p:spTree>
    <p:extLst>
      <p:ext uri="{BB962C8B-B14F-4D97-AF65-F5344CB8AC3E}">
        <p14:creationId xmlns:p14="http://schemas.microsoft.com/office/powerpoint/2010/main" val="29690446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5BC75-C33E-4B33-B677-3C9BC8E8A71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F58DADC-22E5-40E5-9DFA-91C96C70D95F}"/>
              </a:ext>
            </a:extLst>
          </p:cNvPr>
          <p:cNvSpPr>
            <a:spLocks noGrp="1"/>
          </p:cNvSpPr>
          <p:nvPr>
            <p:ph idx="1"/>
          </p:nvPr>
        </p:nvSpPr>
        <p:spPr>
          <a:xfrm>
            <a:off x="1451579" y="2015732"/>
            <a:ext cx="9603275" cy="4263148"/>
          </a:xfrm>
        </p:spPr>
        <p:txBody>
          <a:bodyPr/>
          <a:lstStyle/>
          <a:p>
            <a:pPr marL="343080" indent="-341640">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As long as this condition that is 1 upon t S minus omega naught is greater than omega naught, that is the lowest frequency of this translated frequency band is greater than the highest frequency of the original frequency band; </a:t>
            </a:r>
            <a:endParaRPr lang="en-US" sz="2400" dirty="0">
              <a:solidFill>
                <a:srgbClr val="0070C0"/>
              </a:solidFill>
              <a:latin typeface="Times New Roman" panose="02020603050405020304" pitchFamily="18" charset="0"/>
              <a:cs typeface="Times New Roman" panose="02020603050405020304" pitchFamily="18" charset="0"/>
            </a:endParaRPr>
          </a:p>
          <a:p>
            <a:pPr marL="343080" indent="-341640">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then only these 2 frequency bands are disjoint and when these 2 frequency bands are disjoint, then only by use of a low pass filter, I can take out this original frequency band. </a:t>
            </a:r>
            <a:endParaRPr lang="en-US" sz="2400" dirty="0">
              <a:solidFill>
                <a:srgbClr val="0070C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75650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a:solidFill>
                  <a:schemeClr val="accent2">
                    <a:lumMod val="75000"/>
                  </a:schemeClr>
                </a:solidFill>
                <a:uFill>
                  <a:solidFill>
                    <a:srgbClr val="FFFFFF"/>
                  </a:solidFill>
                </a:uFill>
                <a:latin typeface="Times New Roman" panose="02020603050405020304" pitchFamily="18" charset="0"/>
                <a:ea typeface="DejaVu Sans"/>
                <a:cs typeface="Times New Roman" panose="02020603050405020304" pitchFamily="18" charset="0"/>
              </a:rPr>
              <a:t>Aliasing </a:t>
            </a:r>
            <a:endParaRPr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8" name="CustomShape 2"/>
          <p:cNvSpPr/>
          <p:nvPr/>
        </p:nvSpPr>
        <p:spPr>
          <a:xfrm>
            <a:off x="187569" y="1600200"/>
            <a:ext cx="5831031" cy="452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endParaRPr lang="en-US" sz="2800" spc="-1" dirty="0">
              <a:solidFill>
                <a:srgbClr val="000000"/>
              </a:solidFill>
              <a:uFill>
                <a:solidFill>
                  <a:srgbClr val="FFFFFF"/>
                </a:solidFill>
              </a:uFill>
              <a:latin typeface="Calibri"/>
              <a:ea typeface="DejaVu Sans"/>
            </a:endParaRPr>
          </a:p>
          <a:p>
            <a:pPr marL="343080" indent="-342000" algn="just">
              <a:buFont typeface="Arial"/>
              <a:buChar char="•"/>
            </a:pPr>
            <a:r>
              <a:rPr lang="en-US" sz="2800" spc="-1" dirty="0">
                <a:solidFill>
                  <a:srgbClr val="002060"/>
                </a:solidFill>
                <a:uFill>
                  <a:solidFill>
                    <a:srgbClr val="FFFFFF"/>
                  </a:solidFill>
                </a:uFill>
                <a:latin typeface="Times New Roman" panose="02020603050405020304" pitchFamily="18" charset="0"/>
                <a:ea typeface="DejaVu Sans"/>
                <a:cs typeface="Times New Roman" panose="02020603050405020304" pitchFamily="18" charset="0"/>
              </a:rPr>
              <a:t>What happens if the sampling frequency is less than twice of omega naught? </a:t>
            </a:r>
          </a:p>
          <a:p>
            <a:pPr marL="343080" indent="-342000" algn="just">
              <a:buFont typeface="Arial"/>
              <a:buChar char="•"/>
            </a:pPr>
            <a:endParaRPr dirty="0">
              <a:solidFill>
                <a:srgbClr val="002060"/>
              </a:solidFill>
              <a:latin typeface="Times New Roman" panose="02020603050405020304" pitchFamily="18" charset="0"/>
              <a:cs typeface="Times New Roman" panose="02020603050405020304" pitchFamily="18" charset="0"/>
            </a:endParaRPr>
          </a:p>
          <a:p>
            <a:pPr marL="343080" indent="-342000" algn="just">
              <a:buFont typeface="Arial"/>
              <a:buChar char="•"/>
            </a:pPr>
            <a:r>
              <a:rPr lang="en-US" sz="2800" spc="-1" dirty="0">
                <a:solidFill>
                  <a:srgbClr val="002060"/>
                </a:solidFill>
                <a:uFill>
                  <a:solidFill>
                    <a:srgbClr val="FFFFFF"/>
                  </a:solidFill>
                </a:uFill>
                <a:latin typeface="Times New Roman" panose="02020603050405020304" pitchFamily="18" charset="0"/>
                <a:ea typeface="DejaVu Sans"/>
                <a:cs typeface="Times New Roman" panose="02020603050405020304" pitchFamily="18" charset="0"/>
              </a:rPr>
              <a:t>In that case you find that subsequent frequency bands after sampling overlap and because of this overlapping, a single frequency band cannot be extracted using any of the low pass filters. </a:t>
            </a:r>
            <a:endParaRPr dirty="0">
              <a:solidFill>
                <a:srgbClr val="002060"/>
              </a:solidFill>
              <a:latin typeface="Times New Roman" panose="02020603050405020304" pitchFamily="18" charset="0"/>
              <a:cs typeface="Times New Roman" panose="02020603050405020304" pitchFamily="18" charset="0"/>
            </a:endParaRPr>
          </a:p>
          <a:p>
            <a:pPr>
              <a:lnSpc>
                <a:spcPct val="100000"/>
              </a:lnSpc>
            </a:pPr>
            <a:endParaRPr dirty="0"/>
          </a:p>
        </p:txBody>
      </p:sp>
      <p:pic>
        <p:nvPicPr>
          <p:cNvPr id="169" name="Content Placeholder 4"/>
          <p:cNvPicPr/>
          <p:nvPr/>
        </p:nvPicPr>
        <p:blipFill>
          <a:blip r:embed="rId2"/>
          <a:srcRect t="-43612" b="-43612"/>
          <a:stretch/>
        </p:blipFill>
        <p:spPr>
          <a:xfrm>
            <a:off x="6172320" y="1600200"/>
            <a:ext cx="6218972" cy="4524840"/>
          </a:xfrm>
          <a:prstGeom prst="rect">
            <a:avLst/>
          </a:prstGeom>
          <a:ln>
            <a:noFill/>
          </a:ln>
        </p:spPr>
      </p:pic>
    </p:spTree>
    <p:extLst>
      <p:ext uri="{BB962C8B-B14F-4D97-AF65-F5344CB8AC3E}">
        <p14:creationId xmlns:p14="http://schemas.microsoft.com/office/powerpoint/2010/main" val="14373799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2D Image Sampling</a:t>
            </a:r>
            <a:endParaRPr dirty="0"/>
          </a:p>
        </p:txBody>
      </p:sp>
      <p:sp>
        <p:nvSpPr>
          <p:cNvPr id="171" name="CustomShape 2"/>
          <p:cNvSpPr/>
          <p:nvPr/>
        </p:nvSpPr>
        <p:spPr>
          <a:xfrm>
            <a:off x="-134112" y="1600200"/>
            <a:ext cx="6152712" cy="452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endParaRPr lang="en-US" sz="24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endParaRPr>
          </a:p>
          <a:p>
            <a:pPr marL="343080" indent="-342000" algn="just">
              <a:buFont typeface="Arial"/>
              <a:buChar char="•"/>
            </a:pPr>
            <a:r>
              <a:rPr lang="en-US" sz="2000" spc="-1" dirty="0">
                <a:solidFill>
                  <a:srgbClr val="002060"/>
                </a:solidFill>
                <a:uFill>
                  <a:solidFill>
                    <a:srgbClr val="FFFFFF"/>
                  </a:solidFill>
                </a:uFill>
                <a:latin typeface="Times New Roman" panose="02020603050405020304" pitchFamily="18" charset="0"/>
                <a:ea typeface="DejaVu Sans"/>
                <a:cs typeface="Times New Roman" panose="02020603050405020304" pitchFamily="18" charset="0"/>
              </a:rPr>
              <a:t>If t is time, in that case X (t) is a signal which varies with time and for such a signal, the frequency is measured as you know in terms of hertz which is nothing but cycles per unit time. </a:t>
            </a:r>
          </a:p>
          <a:p>
            <a:pPr marL="343080" indent="-342000" algn="just">
              <a:buFont typeface="Arial"/>
              <a:buChar char="•"/>
            </a:pPr>
            <a:endParaRPr sz="1400" dirty="0">
              <a:solidFill>
                <a:srgbClr val="002060"/>
              </a:solidFill>
              <a:latin typeface="Times New Roman" panose="02020603050405020304" pitchFamily="18" charset="0"/>
              <a:cs typeface="Times New Roman" panose="02020603050405020304" pitchFamily="18" charset="0"/>
            </a:endParaRPr>
          </a:p>
          <a:p>
            <a:pPr marL="343080" indent="-342000" algn="just">
              <a:buFont typeface="Arial"/>
              <a:buChar char="•"/>
            </a:pPr>
            <a:r>
              <a:rPr lang="en-US" sz="2000" spc="-1" dirty="0">
                <a:solidFill>
                  <a:schemeClr val="accent2">
                    <a:lumMod val="75000"/>
                  </a:schemeClr>
                </a:solidFill>
                <a:uFill>
                  <a:solidFill>
                    <a:srgbClr val="FFFFFF"/>
                  </a:solidFill>
                </a:uFill>
                <a:latin typeface="Times New Roman" panose="02020603050405020304" pitchFamily="18" charset="0"/>
                <a:ea typeface="DejaVu Sans"/>
                <a:cs typeface="Times New Roman" panose="02020603050405020304" pitchFamily="18" charset="0"/>
              </a:rPr>
              <a:t>How do you measure the frequency in case of an image? </a:t>
            </a:r>
          </a:p>
          <a:p>
            <a:pPr marL="343080" indent="-342000" algn="just">
              <a:buFont typeface="Arial"/>
              <a:buChar char="•"/>
            </a:pPr>
            <a:endParaRPr sz="1400" dirty="0">
              <a:latin typeface="Times New Roman" panose="02020603050405020304" pitchFamily="18" charset="0"/>
              <a:cs typeface="Times New Roman" panose="02020603050405020304" pitchFamily="18" charset="0"/>
            </a:endParaRPr>
          </a:p>
          <a:p>
            <a:pPr marL="343080" indent="-342000" algn="just">
              <a:buFont typeface="Arial"/>
              <a:buChar char="•"/>
            </a:pPr>
            <a:r>
              <a:rPr lang="en-US" sz="2000" spc="-1" dirty="0">
                <a:solidFill>
                  <a:srgbClr val="002060"/>
                </a:solidFill>
                <a:uFill>
                  <a:solidFill>
                    <a:srgbClr val="FFFFFF"/>
                  </a:solidFill>
                </a:uFill>
                <a:latin typeface="Times New Roman" panose="02020603050405020304" pitchFamily="18" charset="0"/>
                <a:ea typeface="DejaVu Sans"/>
                <a:cs typeface="Times New Roman" panose="02020603050405020304" pitchFamily="18" charset="0"/>
              </a:rPr>
              <a:t>In case of an image, the dimension is represented by 5 centimeter by 5 centimeter or 10 centimeter by 10 centimeter  etc. </a:t>
            </a:r>
          </a:p>
          <a:p>
            <a:pPr marL="343080" indent="-342000" algn="just">
              <a:buFont typeface="Arial"/>
              <a:buChar char="•"/>
            </a:pPr>
            <a:endParaRPr sz="1400" dirty="0">
              <a:latin typeface="Times New Roman" panose="02020603050405020304" pitchFamily="18" charset="0"/>
              <a:cs typeface="Times New Roman" panose="02020603050405020304" pitchFamily="18" charset="0"/>
            </a:endParaRPr>
          </a:p>
          <a:p>
            <a:pPr marL="343080" indent="-342000" algn="just">
              <a:buFont typeface="Arial"/>
              <a:buChar char="•"/>
            </a:pPr>
            <a:r>
              <a:rPr lang="en-US" sz="2000" spc="-1" dirty="0">
                <a:solidFill>
                  <a:schemeClr val="accent2">
                    <a:lumMod val="75000"/>
                  </a:schemeClr>
                </a:solidFill>
                <a:uFill>
                  <a:solidFill>
                    <a:srgbClr val="FFFFFF"/>
                  </a:solidFill>
                </a:uFill>
                <a:latin typeface="Times New Roman" panose="02020603050405020304" pitchFamily="18" charset="0"/>
                <a:ea typeface="DejaVu Sans"/>
                <a:cs typeface="Times New Roman" panose="02020603050405020304" pitchFamily="18" charset="0"/>
              </a:rPr>
              <a:t>The image, can be measure in  the frequency; cycles per unit length</a:t>
            </a:r>
            <a:endParaRPr sz="14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72" name="Content Placeholder 4"/>
          <p:cNvPicPr/>
          <p:nvPr/>
        </p:nvPicPr>
        <p:blipFill>
          <a:blip r:embed="rId2"/>
          <a:srcRect t="-14145" b="-14145"/>
          <a:stretch/>
        </p:blipFill>
        <p:spPr>
          <a:xfrm>
            <a:off x="6172320" y="1600200"/>
            <a:ext cx="6019680" cy="5629656"/>
          </a:xfrm>
          <a:prstGeom prst="rect">
            <a:avLst/>
          </a:prstGeom>
          <a:ln>
            <a:noFill/>
          </a:ln>
        </p:spPr>
      </p:pic>
    </p:spTree>
    <p:extLst>
      <p:ext uri="{BB962C8B-B14F-4D97-AF65-F5344CB8AC3E}">
        <p14:creationId xmlns:p14="http://schemas.microsoft.com/office/powerpoint/2010/main" val="11597227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2D Image Sampling</a:t>
            </a:r>
            <a:endParaRPr dirty="0"/>
          </a:p>
        </p:txBody>
      </p:sp>
      <p:sp>
        <p:nvSpPr>
          <p:cNvPr id="174" name="CustomShape 2"/>
          <p:cNvSpPr/>
          <p:nvPr/>
        </p:nvSpPr>
        <p:spPr>
          <a:xfrm>
            <a:off x="-353568" y="1600200"/>
            <a:ext cx="6372168" cy="508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dirty="0"/>
          </a:p>
        </p:txBody>
      </p:sp>
      <p:pic>
        <p:nvPicPr>
          <p:cNvPr id="175" name="Content Placeholder 4"/>
          <p:cNvPicPr/>
          <p:nvPr/>
        </p:nvPicPr>
        <p:blipFill>
          <a:blip r:embed="rId2"/>
          <a:srcRect t="-44118" b="-44118"/>
          <a:stretch/>
        </p:blipFill>
        <p:spPr>
          <a:xfrm>
            <a:off x="-195072" y="-109728"/>
            <a:ext cx="12033504" cy="7705344"/>
          </a:xfrm>
          <a:prstGeom prst="rect">
            <a:avLst/>
          </a:prstGeom>
          <a:ln>
            <a:noFill/>
          </a:ln>
        </p:spPr>
      </p:pic>
    </p:spTree>
    <p:extLst>
      <p:ext uri="{BB962C8B-B14F-4D97-AF65-F5344CB8AC3E}">
        <p14:creationId xmlns:p14="http://schemas.microsoft.com/office/powerpoint/2010/main" val="13683913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55BA3-C640-48FA-9197-249EFCD8E9DE}"/>
              </a:ext>
            </a:extLst>
          </p:cNvPr>
          <p:cNvSpPr>
            <a:spLocks noGrp="1"/>
          </p:cNvSpPr>
          <p:nvPr>
            <p:ph type="title"/>
          </p:nvPr>
        </p:nvSpPr>
        <p:spPr/>
        <p:txBody>
          <a:bodyPr/>
          <a:lstStyle/>
          <a:p>
            <a:pPr algn="ctr"/>
            <a:r>
              <a:rPr lang="en-US"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2D Image Sampling</a:t>
            </a:r>
            <a:br>
              <a:rPr lang="en-US" dirty="0"/>
            </a:br>
            <a:endParaRPr lang="en-US" dirty="0"/>
          </a:p>
        </p:txBody>
      </p:sp>
      <p:sp>
        <p:nvSpPr>
          <p:cNvPr id="6" name="Content Placeholder 5">
            <a:extLst>
              <a:ext uri="{FF2B5EF4-FFF2-40B4-BE49-F238E27FC236}">
                <a16:creationId xmlns:a16="http://schemas.microsoft.com/office/drawing/2014/main" id="{38F9DC81-4B53-4C99-867A-4DF9876D6578}"/>
              </a:ext>
            </a:extLst>
          </p:cNvPr>
          <p:cNvSpPr>
            <a:spLocks noGrp="1"/>
          </p:cNvSpPr>
          <p:nvPr>
            <p:ph idx="1"/>
          </p:nvPr>
        </p:nvSpPr>
        <p:spPr/>
        <p:txBody>
          <a:bodyPr>
            <a:normAutofit fontScale="62500" lnSpcReduction="20000"/>
          </a:bodyPr>
          <a:lstStyle/>
          <a:p>
            <a:pPr marL="343080" indent="-342000">
              <a:buFont typeface="Arial"/>
              <a:buChar char="•"/>
            </a:pPr>
            <a:r>
              <a:rPr lang="en-US" sz="2800" spc="-1" dirty="0">
                <a:solidFill>
                  <a:srgbClr val="000000"/>
                </a:solidFill>
                <a:uFill>
                  <a:solidFill>
                    <a:srgbClr val="FFFFFF"/>
                  </a:solidFill>
                </a:uFill>
                <a:latin typeface="Calibri"/>
                <a:ea typeface="DejaVu Sans"/>
              </a:rPr>
              <a:t>Signal X (t), is the frequency spectrum represented by X of omega and the signal X (t) is band limited if X of omega is equal to 0 for omega is greater than omega naught where omega naught is the bandwidth of the signal X (t). </a:t>
            </a:r>
            <a:endParaRPr lang="en-US" dirty="0"/>
          </a:p>
          <a:p>
            <a:pPr marL="343080" indent="-342000">
              <a:buFont typeface="Arial"/>
              <a:buChar char="•"/>
            </a:pPr>
            <a:r>
              <a:rPr lang="en-US" sz="2800" spc="-1" dirty="0">
                <a:solidFill>
                  <a:srgbClr val="000000"/>
                </a:solidFill>
                <a:uFill>
                  <a:solidFill>
                    <a:srgbClr val="FFFFFF"/>
                  </a:solidFill>
                </a:uFill>
                <a:latin typeface="Calibri"/>
                <a:ea typeface="DejaVu Sans"/>
              </a:rPr>
              <a:t>in case of an image, the frequency of 2 components </a:t>
            </a:r>
            <a:endParaRPr lang="en-US" dirty="0"/>
          </a:p>
          <a:p>
            <a:pPr marL="743040" lvl="1" indent="-284760">
              <a:buFont typeface="Arial"/>
              <a:buChar char="–"/>
            </a:pPr>
            <a:r>
              <a:rPr lang="en-US" sz="2400" spc="-1" dirty="0">
                <a:solidFill>
                  <a:srgbClr val="000000"/>
                </a:solidFill>
                <a:uFill>
                  <a:solidFill>
                    <a:srgbClr val="FFFFFF"/>
                  </a:solidFill>
                </a:uFill>
                <a:latin typeface="Calibri"/>
                <a:ea typeface="DejaVu Sans"/>
              </a:rPr>
              <a:t>one in the x direction </a:t>
            </a:r>
            <a:endParaRPr lang="en-US" dirty="0"/>
          </a:p>
          <a:p>
            <a:pPr marL="743040" lvl="1" indent="-284760">
              <a:buFont typeface="Arial"/>
              <a:buChar char="–"/>
            </a:pPr>
            <a:r>
              <a:rPr lang="en-US" sz="2400" spc="-1" dirty="0">
                <a:solidFill>
                  <a:srgbClr val="000000"/>
                </a:solidFill>
                <a:uFill>
                  <a:solidFill>
                    <a:srgbClr val="FFFFFF"/>
                  </a:solidFill>
                </a:uFill>
                <a:latin typeface="Calibri"/>
                <a:ea typeface="DejaVu Sans"/>
              </a:rPr>
              <a:t>other in the y direction. Which is, omega x and omega y. </a:t>
            </a:r>
            <a:endParaRPr lang="en-US" dirty="0"/>
          </a:p>
          <a:p>
            <a:pPr marL="343080" indent="-342000">
              <a:buFont typeface="Arial"/>
              <a:buChar char="•"/>
            </a:pPr>
            <a:r>
              <a:rPr lang="en-US" sz="2800" spc="-1" dirty="0">
                <a:solidFill>
                  <a:srgbClr val="000000"/>
                </a:solidFill>
                <a:uFill>
                  <a:solidFill>
                    <a:srgbClr val="FFFFFF"/>
                  </a:solidFill>
                </a:uFill>
                <a:latin typeface="Calibri"/>
                <a:ea typeface="DejaVu Sans"/>
              </a:rPr>
              <a:t>band limited if f of omega x omega y is equal to 0 for omega x greater than omega x0 and omega y greater than omega y0. </a:t>
            </a:r>
            <a:endParaRPr lang="en-US" dirty="0"/>
          </a:p>
          <a:p>
            <a:pPr marL="343080" indent="-342000">
              <a:buFont typeface="Arial"/>
              <a:buChar char="•"/>
            </a:pPr>
            <a:r>
              <a:rPr lang="en-US" sz="2800" spc="-1" dirty="0">
                <a:solidFill>
                  <a:srgbClr val="000000"/>
                </a:solidFill>
                <a:uFill>
                  <a:solidFill>
                    <a:srgbClr val="FFFFFF"/>
                  </a:solidFill>
                </a:uFill>
                <a:latin typeface="Calibri"/>
                <a:ea typeface="DejaVu Sans"/>
              </a:rPr>
              <a:t>In this case, the maximum frequency component in the x direction is omega x0 and the maximum frequency component in the y direction is omega y0. </a:t>
            </a:r>
            <a:endParaRPr lang="en-US" dirty="0"/>
          </a:p>
          <a:p>
            <a:pPr>
              <a:lnSpc>
                <a:spcPct val="100000"/>
              </a:lnSpc>
            </a:pPr>
            <a:endParaRPr lang="en-US" dirty="0"/>
          </a:p>
          <a:p>
            <a:endParaRPr lang="en-US" dirty="0"/>
          </a:p>
        </p:txBody>
      </p:sp>
    </p:spTree>
    <p:extLst>
      <p:ext uri="{BB962C8B-B14F-4D97-AF65-F5344CB8AC3E}">
        <p14:creationId xmlns:p14="http://schemas.microsoft.com/office/powerpoint/2010/main" val="1384729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2D Image Sampling</a:t>
            </a:r>
            <a:endParaRPr dirty="0"/>
          </a:p>
        </p:txBody>
      </p:sp>
      <p:pic>
        <p:nvPicPr>
          <p:cNvPr id="177" name="Content Placeholder 4"/>
          <p:cNvPicPr/>
          <p:nvPr/>
        </p:nvPicPr>
        <p:blipFill>
          <a:blip r:embed="rId2"/>
          <a:srcRect t="-23794" b="-23794"/>
          <a:stretch/>
        </p:blipFill>
        <p:spPr>
          <a:xfrm>
            <a:off x="445477" y="1600200"/>
            <a:ext cx="6002215" cy="4524840"/>
          </a:xfrm>
          <a:prstGeom prst="rect">
            <a:avLst/>
          </a:prstGeom>
          <a:ln>
            <a:noFill/>
          </a:ln>
        </p:spPr>
      </p:pic>
      <p:sp>
        <p:nvSpPr>
          <p:cNvPr id="178" name="CustomShape 2"/>
          <p:cNvSpPr/>
          <p:nvPr/>
        </p:nvSpPr>
        <p:spPr>
          <a:xfrm>
            <a:off x="6172320" y="1600200"/>
            <a:ext cx="5562480" cy="452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endParaRPr lang="en-US" sz="2800" spc="-1" dirty="0">
              <a:solidFill>
                <a:schemeClr val="accent2">
                  <a:lumMod val="75000"/>
                </a:schemeClr>
              </a:solidFill>
              <a:uFill>
                <a:solidFill>
                  <a:srgbClr val="FFFFFF"/>
                </a:solidFill>
              </a:uFill>
              <a:latin typeface="Times New Roman" panose="02020603050405020304" pitchFamily="18" charset="0"/>
              <a:ea typeface="DejaVu Sans"/>
              <a:cs typeface="Times New Roman" panose="02020603050405020304" pitchFamily="18" charset="0"/>
            </a:endParaRPr>
          </a:p>
          <a:p>
            <a:pPr marL="343080" indent="-342000">
              <a:buFont typeface="Arial"/>
              <a:buChar char="•"/>
            </a:pPr>
            <a:r>
              <a:rPr lang="en-US" sz="2800" spc="-1" dirty="0">
                <a:solidFill>
                  <a:schemeClr val="accent2">
                    <a:lumMod val="75000"/>
                  </a:schemeClr>
                </a:solidFill>
                <a:uFill>
                  <a:solidFill>
                    <a:srgbClr val="FFFFFF"/>
                  </a:solidFill>
                </a:uFill>
                <a:latin typeface="Times New Roman" panose="02020603050405020304" pitchFamily="18" charset="0"/>
                <a:ea typeface="DejaVu Sans"/>
                <a:cs typeface="Times New Roman" panose="02020603050405020304" pitchFamily="18" charset="0"/>
              </a:rPr>
              <a:t>2 variables x and y is nothing but a 2 dimensional array of the delta functions where along x direction, the spacing is delta x and along y direction, the spacing is delta y. </a:t>
            </a:r>
            <a:endParaRPr dirty="0">
              <a:solidFill>
                <a:schemeClr val="accent2">
                  <a:lumMod val="75000"/>
                </a:schemeClr>
              </a:solidFill>
              <a:latin typeface="Times New Roman" panose="02020603050405020304" pitchFamily="18" charset="0"/>
              <a:cs typeface="Times New Roman" panose="02020603050405020304" pitchFamily="18" charset="0"/>
            </a:endParaRPr>
          </a:p>
          <a:p>
            <a:pPr>
              <a:lnSpc>
                <a:spcPct val="100000"/>
              </a:lnSpc>
            </a:pPr>
            <a:endParaRPr dirty="0"/>
          </a:p>
        </p:txBody>
      </p:sp>
    </p:spTree>
    <p:extLst>
      <p:ext uri="{BB962C8B-B14F-4D97-AF65-F5344CB8AC3E}">
        <p14:creationId xmlns:p14="http://schemas.microsoft.com/office/powerpoint/2010/main" val="22707660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2D Image Sampling </a:t>
            </a:r>
            <a:endParaRPr lang="en-US" sz="4400" b="1" dirty="0">
              <a:solidFill>
                <a:srgbClr val="C00000"/>
              </a:solidFill>
              <a:latin typeface="Times New Roman" panose="02020603050405020304" pitchFamily="18" charset="0"/>
              <a:cs typeface="Times New Roman" panose="02020603050405020304" pitchFamily="18" charset="0"/>
            </a:endParaRPr>
          </a:p>
        </p:txBody>
      </p:sp>
      <p:pic>
        <p:nvPicPr>
          <p:cNvPr id="180" name="Content Placeholder 4"/>
          <p:cNvPicPr/>
          <p:nvPr/>
        </p:nvPicPr>
        <p:blipFill>
          <a:blip r:embed="rId2"/>
          <a:srcRect t="-33808" b="-33808"/>
          <a:stretch/>
        </p:blipFill>
        <p:spPr>
          <a:xfrm>
            <a:off x="0" y="363415"/>
            <a:ext cx="11383108" cy="7233139"/>
          </a:xfrm>
          <a:prstGeom prst="rect">
            <a:avLst/>
          </a:prstGeom>
          <a:ln>
            <a:noFill/>
          </a:ln>
        </p:spPr>
      </p:pic>
    </p:spTree>
    <p:extLst>
      <p:ext uri="{BB962C8B-B14F-4D97-AF65-F5344CB8AC3E}">
        <p14:creationId xmlns:p14="http://schemas.microsoft.com/office/powerpoint/2010/main" val="2236829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E511-35C3-4DA3-AD26-875E2AB638FE}"/>
              </a:ext>
            </a:extLst>
          </p:cNvPr>
          <p:cNvSpPr>
            <a:spLocks noGrp="1"/>
          </p:cNvSpPr>
          <p:nvPr>
            <p:ph type="title"/>
          </p:nvPr>
        </p:nvSpPr>
        <p:spPr/>
        <p:txBody>
          <a:bodyPr/>
          <a:lstStyle/>
          <a:p>
            <a:r>
              <a:rPr lang="en-US" dirty="0"/>
              <a:t>Why digitization we need?</a:t>
            </a:r>
            <a:br>
              <a:rPr lang="en-US" dirty="0"/>
            </a:br>
            <a:endParaRPr lang="en-US" dirty="0"/>
          </a:p>
        </p:txBody>
      </p:sp>
      <p:sp>
        <p:nvSpPr>
          <p:cNvPr id="3" name="Content Placeholder 2">
            <a:extLst>
              <a:ext uri="{FF2B5EF4-FFF2-40B4-BE49-F238E27FC236}">
                <a16:creationId xmlns:a16="http://schemas.microsoft.com/office/drawing/2014/main" id="{8C3D2487-3490-4CFC-8DF4-EE0F507AE565}"/>
              </a:ext>
            </a:extLst>
          </p:cNvPr>
          <p:cNvSpPr>
            <a:spLocks noGrp="1"/>
          </p:cNvSpPr>
          <p:nvPr>
            <p:ph idx="1"/>
          </p:nvPr>
        </p:nvSpPr>
        <p:spPr/>
        <p:txBody>
          <a:bodyPr/>
          <a:lstStyle/>
          <a:p>
            <a:r>
              <a:rPr lang="en-US" dirty="0"/>
              <a:t>Theory of real numbers: between any two given points there are infinite numbers of points. </a:t>
            </a:r>
          </a:p>
          <a:p>
            <a:r>
              <a:rPr lang="en-US" dirty="0"/>
              <a:t>An image is represented by infinite number of points</a:t>
            </a:r>
          </a:p>
          <a:p>
            <a:r>
              <a:rPr lang="en-US" dirty="0"/>
              <a:t>Each such image point may contain one of the infinitely many possible intensity/color values needing infinite number of bits</a:t>
            </a:r>
          </a:p>
          <a:p>
            <a:r>
              <a:rPr lang="en-US" dirty="0"/>
              <a:t>Its not possible to represent infinite number in computer </a:t>
            </a:r>
          </a:p>
        </p:txBody>
      </p:sp>
    </p:spTree>
    <p:extLst>
      <p:ext uri="{BB962C8B-B14F-4D97-AF65-F5344CB8AC3E}">
        <p14:creationId xmlns:p14="http://schemas.microsoft.com/office/powerpoint/2010/main" val="4270990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820E-A858-4262-BC4D-B9CB600A88EC}"/>
              </a:ext>
            </a:extLst>
          </p:cNvPr>
          <p:cNvSpPr>
            <a:spLocks noGrp="1"/>
          </p:cNvSpPr>
          <p:nvPr>
            <p:ph type="title"/>
          </p:nvPr>
        </p:nvSpPr>
        <p:spPr/>
        <p:txBody>
          <a:bodyPr/>
          <a:lstStyle/>
          <a:p>
            <a:pPr algn="ctr"/>
            <a:r>
              <a:rPr lang="en-US" sz="36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2D Image Sampling </a:t>
            </a:r>
            <a:br>
              <a:rPr lang="en-US" b="1" dirty="0">
                <a:solidFill>
                  <a:srgbClr val="C00000"/>
                </a:solidFill>
                <a:latin typeface="Times New Roman" panose="02020603050405020304" pitchFamily="18" charset="0"/>
                <a:cs typeface="Times New Roman" panose="02020603050405020304" pitchFamily="18" charset="0"/>
              </a:rPr>
            </a:br>
            <a:endParaRPr lang="en-US" dirty="0"/>
          </a:p>
        </p:txBody>
      </p:sp>
      <p:sp>
        <p:nvSpPr>
          <p:cNvPr id="6" name="CustomShape 2">
            <a:extLst>
              <a:ext uri="{FF2B5EF4-FFF2-40B4-BE49-F238E27FC236}">
                <a16:creationId xmlns:a16="http://schemas.microsoft.com/office/drawing/2014/main" id="{AE431EA2-1070-409A-9D96-9CE12AFC0FC2}"/>
              </a:ext>
            </a:extLst>
          </p:cNvPr>
          <p:cNvSpPr>
            <a:spLocks noGrp="1"/>
          </p:cNvSpPr>
          <p:nvPr>
            <p:ph idx="1"/>
          </p:nvPr>
        </p:nvSpPr>
        <p:spPr>
          <a:xfrm>
            <a:off x="175847" y="2015732"/>
            <a:ext cx="10879008" cy="3450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Same as 1 dimensional signal; to find the frequency spectrum of the sampled image, </a:t>
            </a:r>
            <a:endParaRPr dirty="0">
              <a:latin typeface="Times New Roman" panose="02020603050405020304" pitchFamily="18" charset="0"/>
              <a:cs typeface="Times New Roman" panose="02020603050405020304" pitchFamily="18" charset="0"/>
            </a:endParaRPr>
          </a:p>
          <a:p>
            <a:pPr marL="343080" indent="-342000">
              <a:buFont typeface="Arial"/>
              <a:buChar char="•"/>
            </a:pP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Convoluted with comb </a:t>
            </a:r>
            <a:endParaRPr dirty="0">
              <a:latin typeface="Times New Roman" panose="02020603050405020304" pitchFamily="18" charset="0"/>
              <a:cs typeface="Times New Roman" panose="02020603050405020304" pitchFamily="18" charset="0"/>
            </a:endParaRPr>
          </a:p>
          <a:p>
            <a:pPr marL="343080" indent="-342000">
              <a:buFont typeface="Arial"/>
              <a:buChar char="•"/>
            </a:pP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Comb  is Fourier transform of omega </a:t>
            </a:r>
            <a:r>
              <a:rPr lang="en-US" sz="2800" spc="-1" dirty="0" err="1">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xs</a:t>
            </a: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omega </a:t>
            </a:r>
            <a:r>
              <a:rPr lang="en-US" sz="2800" spc="-1" dirty="0" err="1">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ys</a:t>
            </a: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343080" indent="-342000">
              <a:buFont typeface="Arial"/>
              <a:buChar char="•"/>
            </a:pP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Where omega </a:t>
            </a:r>
            <a:r>
              <a:rPr lang="en-US" sz="2800" spc="-1" dirty="0" err="1">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xs</a:t>
            </a:r>
            <a:r>
              <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is 1 by delta x</a:t>
            </a:r>
            <a:endParaRPr dirty="0">
              <a:latin typeface="Times New Roman" panose="02020603050405020304" pitchFamily="18" charset="0"/>
              <a:cs typeface="Times New Roman" panose="02020603050405020304" pitchFamily="18" charset="0"/>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299589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2D Image Sampling </a:t>
            </a:r>
            <a:endParaRPr b="1" dirty="0">
              <a:solidFill>
                <a:srgbClr val="C00000"/>
              </a:solidFill>
              <a:latin typeface="Times New Roman" panose="02020603050405020304" pitchFamily="18" charset="0"/>
              <a:cs typeface="Times New Roman" panose="02020603050405020304" pitchFamily="18" charset="0"/>
            </a:endParaRPr>
          </a:p>
        </p:txBody>
      </p:sp>
      <p:sp>
        <p:nvSpPr>
          <p:cNvPr id="183" name="CustomShape 2"/>
          <p:cNvSpPr/>
          <p:nvPr/>
        </p:nvSpPr>
        <p:spPr>
          <a:xfrm>
            <a:off x="-152401" y="1600200"/>
            <a:ext cx="7555643" cy="452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endParaRPr lang="en-US" sz="28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endParaRPr>
          </a:p>
          <a:p>
            <a:pPr marL="343080" indent="-342000" algn="just">
              <a:buFont typeface="Arial"/>
              <a:buChar char="•"/>
            </a:pPr>
            <a:r>
              <a:rPr lang="en-US" sz="22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FS (omega x omega y) which is the convolution of (F omega x omega y) “which is the frequency spectrum of the original image” convoluted with comb (omega x omega y) “which is the Fourier transform of the sampling function in 2 dimension”</a:t>
            </a:r>
          </a:p>
          <a:p>
            <a:pPr marL="343080" indent="-342000" algn="just">
              <a:buFont typeface="Arial"/>
              <a:buChar char="•"/>
            </a:pPr>
            <a:endParaRPr sz="2200" dirty="0">
              <a:latin typeface="Times New Roman" panose="02020603050405020304" pitchFamily="18" charset="0"/>
              <a:cs typeface="Times New Roman" panose="02020603050405020304" pitchFamily="18" charset="0"/>
            </a:endParaRPr>
          </a:p>
          <a:p>
            <a:pPr marL="343080" indent="-342000" algn="just">
              <a:buFont typeface="Arial"/>
              <a:buChar char="•"/>
            </a:pPr>
            <a:r>
              <a:rPr lang="en-US" sz="22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The convolution operation replicates the original frequency spectrum in omega axis in case of 1 dimensional signal;</a:t>
            </a:r>
          </a:p>
          <a:p>
            <a:pPr marL="343080" indent="-342000" algn="just">
              <a:buFont typeface="Arial"/>
              <a:buChar char="•"/>
            </a:pPr>
            <a:endParaRPr sz="2200" dirty="0">
              <a:latin typeface="Times New Roman" panose="02020603050405020304" pitchFamily="18" charset="0"/>
              <a:cs typeface="Times New Roman" panose="02020603050405020304" pitchFamily="18" charset="0"/>
            </a:endParaRPr>
          </a:p>
          <a:p>
            <a:pPr marL="343080" indent="-342000" algn="just">
              <a:buFont typeface="Arial"/>
              <a:buChar char="•"/>
            </a:pPr>
            <a:r>
              <a:rPr lang="en-US" sz="22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in case of 2 dimensional signal this will be replicated, along both x direction and y direction</a:t>
            </a:r>
            <a:r>
              <a:rPr lang="en-US" sz="2200" spc="-1" dirty="0">
                <a:solidFill>
                  <a:srgbClr val="000000"/>
                </a:solidFill>
                <a:uFill>
                  <a:solidFill>
                    <a:srgbClr val="FFFFFF"/>
                  </a:solidFill>
                </a:uFill>
                <a:latin typeface="Calibri"/>
                <a:ea typeface="DejaVu Sans"/>
              </a:rPr>
              <a:t>. </a:t>
            </a:r>
            <a:endParaRPr sz="2200" dirty="0"/>
          </a:p>
          <a:p>
            <a:pPr algn="just">
              <a:lnSpc>
                <a:spcPct val="100000"/>
              </a:lnSpc>
            </a:pPr>
            <a:endParaRPr sz="2200" dirty="0"/>
          </a:p>
          <a:p>
            <a:pPr>
              <a:lnSpc>
                <a:spcPct val="100000"/>
              </a:lnSpc>
            </a:pPr>
            <a:endParaRPr dirty="0"/>
          </a:p>
        </p:txBody>
      </p:sp>
      <p:pic>
        <p:nvPicPr>
          <p:cNvPr id="184" name="Content Placeholder 4"/>
          <p:cNvPicPr/>
          <p:nvPr/>
        </p:nvPicPr>
        <p:blipFill>
          <a:blip r:embed="rId2"/>
          <a:srcRect t="-45716" b="-45716"/>
          <a:stretch/>
        </p:blipFill>
        <p:spPr>
          <a:xfrm>
            <a:off x="7403243" y="1031529"/>
            <a:ext cx="4494600" cy="5433480"/>
          </a:xfrm>
          <a:prstGeom prst="rect">
            <a:avLst/>
          </a:prstGeom>
          <a:ln>
            <a:noFill/>
          </a:ln>
        </p:spPr>
      </p:pic>
    </p:spTree>
    <p:extLst>
      <p:ext uri="{BB962C8B-B14F-4D97-AF65-F5344CB8AC3E}">
        <p14:creationId xmlns:p14="http://schemas.microsoft.com/office/powerpoint/2010/main" val="8697771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2D Image Sampling </a:t>
            </a:r>
            <a:endParaRPr lang="en-US" sz="4400" b="1" dirty="0">
              <a:solidFill>
                <a:srgbClr val="C00000"/>
              </a:solidFill>
              <a:latin typeface="Times New Roman" panose="02020603050405020304" pitchFamily="18" charset="0"/>
              <a:cs typeface="Times New Roman" panose="02020603050405020304" pitchFamily="18" charset="0"/>
            </a:endParaRPr>
          </a:p>
        </p:txBody>
      </p:sp>
      <p:sp>
        <p:nvSpPr>
          <p:cNvPr id="186" name="CustomShape 2"/>
          <p:cNvSpPr/>
          <p:nvPr/>
        </p:nvSpPr>
        <p:spPr>
          <a:xfrm>
            <a:off x="0" y="1600200"/>
            <a:ext cx="7901354" cy="525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endParaRPr lang="en-US" sz="2800" spc="-1" dirty="0">
              <a:solidFill>
                <a:srgbClr val="000000"/>
              </a:solidFill>
              <a:uFill>
                <a:solidFill>
                  <a:srgbClr val="FFFFFF"/>
                </a:solidFill>
              </a:uFill>
              <a:latin typeface="Calibri"/>
              <a:ea typeface="DejaVu Sans"/>
            </a:endParaRPr>
          </a:p>
          <a:p>
            <a:pPr marL="343080" indent="-342000">
              <a:buFont typeface="Arial"/>
              <a:buChar char="•"/>
            </a:pPr>
            <a:r>
              <a:rPr lang="en-US" sz="24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We get 2 dimensional array of the spectrum of the image </a:t>
            </a:r>
          </a:p>
          <a:p>
            <a:pPr marL="343080" indent="-342000">
              <a:buFont typeface="Arial"/>
              <a:buChar char="•"/>
            </a:pPr>
            <a:endParaRPr sz="1600" dirty="0">
              <a:latin typeface="Times New Roman" panose="02020603050405020304" pitchFamily="18" charset="0"/>
              <a:cs typeface="Times New Roman" panose="02020603050405020304" pitchFamily="18" charset="0"/>
            </a:endParaRPr>
          </a:p>
          <a:p>
            <a:pPr marL="343080" indent="-342000">
              <a:buFont typeface="Arial"/>
              <a:buChar char="•"/>
            </a:pPr>
            <a:r>
              <a:rPr lang="en-US" sz="24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So here again, we find out that the region of support getting replicated along y direction and along x direction</a:t>
            </a:r>
          </a:p>
          <a:p>
            <a:pPr marL="343080" indent="-342000">
              <a:buFont typeface="Arial"/>
              <a:buChar char="•"/>
            </a:pPr>
            <a:endParaRPr sz="1600" dirty="0">
              <a:latin typeface="Times New Roman" panose="02020603050405020304" pitchFamily="18" charset="0"/>
              <a:cs typeface="Times New Roman" panose="02020603050405020304" pitchFamily="18" charset="0"/>
            </a:endParaRPr>
          </a:p>
          <a:p>
            <a:pPr marL="343080" indent="-342000">
              <a:buFont typeface="Arial"/>
              <a:buChar char="•"/>
            </a:pPr>
            <a:r>
              <a:rPr lang="en-US" sz="24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The spacing between 2 subsequent frequency band along the x direction is equal</a:t>
            </a:r>
          </a:p>
          <a:p>
            <a:pPr marL="343080" indent="-342000">
              <a:buFont typeface="Arial"/>
              <a:buChar char="•"/>
            </a:pPr>
            <a:endParaRPr sz="1600" dirty="0">
              <a:latin typeface="Times New Roman" panose="02020603050405020304" pitchFamily="18" charset="0"/>
              <a:cs typeface="Times New Roman" panose="02020603050405020304" pitchFamily="18" charset="0"/>
            </a:endParaRPr>
          </a:p>
          <a:p>
            <a:pPr marL="743040" lvl="1" indent="-284760">
              <a:buFont typeface="Arial"/>
              <a:buChar char="–"/>
            </a:pPr>
            <a:r>
              <a:rPr lang="en-US" sz="20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to omega </a:t>
            </a:r>
            <a:r>
              <a:rPr lang="en-US" sz="2000" spc="-1" dirty="0" err="1">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xs</a:t>
            </a:r>
            <a:r>
              <a:rPr lang="en-US" sz="20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which is 1 upon delta x and </a:t>
            </a:r>
            <a:endParaRPr sz="1600" dirty="0">
              <a:latin typeface="Times New Roman" panose="02020603050405020304" pitchFamily="18" charset="0"/>
              <a:cs typeface="Times New Roman" panose="02020603050405020304" pitchFamily="18" charset="0"/>
            </a:endParaRPr>
          </a:p>
          <a:p>
            <a:pPr marL="743040" lvl="1" indent="-284760">
              <a:buFont typeface="Arial"/>
              <a:buChar char="–"/>
            </a:pPr>
            <a:r>
              <a:rPr lang="en-US" sz="20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along y direction, the spacing is 1 upon delta y which is nothing but omega </a:t>
            </a:r>
            <a:r>
              <a:rPr lang="en-US" sz="2000" spc="-1" dirty="0" err="1">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ys</a:t>
            </a:r>
            <a:r>
              <a:rPr lang="en-US" sz="20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and that is the sampling frequency along the y direction. </a:t>
            </a:r>
            <a:endParaRPr sz="1600" dirty="0">
              <a:latin typeface="Times New Roman" panose="02020603050405020304" pitchFamily="18" charset="0"/>
              <a:cs typeface="Times New Roman" panose="02020603050405020304" pitchFamily="18" charset="0"/>
            </a:endParaRPr>
          </a:p>
          <a:p>
            <a:pPr>
              <a:lnSpc>
                <a:spcPct val="100000"/>
              </a:lnSpc>
            </a:pPr>
            <a:endParaRPr dirty="0"/>
          </a:p>
        </p:txBody>
      </p:sp>
      <p:pic>
        <p:nvPicPr>
          <p:cNvPr id="187" name="Content Placeholder 4"/>
          <p:cNvPicPr/>
          <p:nvPr/>
        </p:nvPicPr>
        <p:blipFill>
          <a:blip r:embed="rId3"/>
          <a:srcRect t="-50569" b="-50569"/>
          <a:stretch/>
        </p:blipFill>
        <p:spPr>
          <a:xfrm>
            <a:off x="7697400" y="1130612"/>
            <a:ext cx="4494600" cy="5193720"/>
          </a:xfrm>
          <a:prstGeom prst="rect">
            <a:avLst/>
          </a:prstGeom>
          <a:ln>
            <a:noFill/>
          </a:ln>
        </p:spPr>
      </p:pic>
    </p:spTree>
    <p:extLst>
      <p:ext uri="{BB962C8B-B14F-4D97-AF65-F5344CB8AC3E}">
        <p14:creationId xmlns:p14="http://schemas.microsoft.com/office/powerpoint/2010/main" val="19971902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spc="-1">
                <a:solidFill>
                  <a:srgbClr val="000000"/>
                </a:solidFill>
                <a:uFill>
                  <a:solidFill>
                    <a:srgbClr val="FFFFFF"/>
                  </a:solidFill>
                </a:uFill>
                <a:latin typeface="Calibri"/>
                <a:ea typeface="DejaVu Sans"/>
              </a:rPr>
              <a:t>Reconstruction of the original image from spectrum </a:t>
            </a:r>
            <a:endParaRPr/>
          </a:p>
          <a:p>
            <a:pPr algn="ctr">
              <a:lnSpc>
                <a:spcPct val="100000"/>
              </a:lnSpc>
            </a:pPr>
            <a:endParaRPr/>
          </a:p>
        </p:txBody>
      </p:sp>
      <p:sp>
        <p:nvSpPr>
          <p:cNvPr id="189" name="CustomShape 2"/>
          <p:cNvSpPr/>
          <p:nvPr/>
        </p:nvSpPr>
        <p:spPr>
          <a:xfrm>
            <a:off x="105507" y="1946030"/>
            <a:ext cx="7567127" cy="510816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r>
              <a:rPr lang="en-US" sz="24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We need to take out a particular frequency band </a:t>
            </a:r>
          </a:p>
          <a:p>
            <a:pPr marL="343080" indent="-342000">
              <a:buFont typeface="Arial"/>
              <a:buChar char="•"/>
            </a:pPr>
            <a:endParaRPr sz="1600" dirty="0">
              <a:latin typeface="Times New Roman" panose="02020603050405020304" pitchFamily="18" charset="0"/>
              <a:cs typeface="Times New Roman" panose="02020603050405020304" pitchFamily="18" charset="0"/>
            </a:endParaRPr>
          </a:p>
          <a:p>
            <a:pPr marL="343080" indent="-342000">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For that that the signal has pass through a low pass filter whose response is given by H (omega x omega y) is equal to 1 upon omega </a:t>
            </a:r>
            <a:r>
              <a:rPr lang="en-US" sz="2400" spc="-1" dirty="0" err="1">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xs</a:t>
            </a: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 into omega </a:t>
            </a:r>
            <a:r>
              <a:rPr lang="en-US" sz="2400" spc="-1" dirty="0" err="1">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ys</a:t>
            </a: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 for omega x omega y in the region R where region R just covers this central band and it is equal to 0 outside this region R. </a:t>
            </a:r>
          </a:p>
          <a:p>
            <a:pPr marL="343080" indent="-342000">
              <a:buFont typeface="Arial"/>
              <a:buChar char="•"/>
            </a:pPr>
            <a:endParaRPr sz="1600" dirty="0">
              <a:latin typeface="Times New Roman" panose="02020603050405020304" pitchFamily="18" charset="0"/>
              <a:cs typeface="Times New Roman" panose="02020603050405020304" pitchFamily="18" charset="0"/>
            </a:endParaRPr>
          </a:p>
          <a:p>
            <a:pPr marL="343080" indent="-342000">
              <a:buFont typeface="Arial"/>
              <a:buChar char="•"/>
            </a:pPr>
            <a:r>
              <a:rPr lang="en-US" sz="2400" spc="-1" dirty="0">
                <a:solidFill>
                  <a:schemeClr val="accent2">
                    <a:lumMod val="75000"/>
                  </a:schemeClr>
                </a:solidFill>
                <a:uFill>
                  <a:solidFill>
                    <a:srgbClr val="FFFFFF"/>
                  </a:solidFill>
                </a:uFill>
                <a:latin typeface="Times New Roman" panose="02020603050405020304" pitchFamily="18" charset="0"/>
                <a:ea typeface="DejaVu Sans"/>
                <a:cs typeface="Times New Roman" panose="02020603050405020304" pitchFamily="18" charset="0"/>
              </a:rPr>
              <a:t>For the low pass filter the same condition of the Nyquist rate applies.</a:t>
            </a:r>
            <a:endParaRPr sz="1600" dirty="0">
              <a:solidFill>
                <a:schemeClr val="accent2">
                  <a:lumMod val="75000"/>
                </a:schemeClr>
              </a:solidFill>
              <a:latin typeface="Times New Roman" panose="02020603050405020304" pitchFamily="18" charset="0"/>
              <a:cs typeface="Times New Roman" panose="02020603050405020304" pitchFamily="18" charset="0"/>
            </a:endParaRPr>
          </a:p>
          <a:p>
            <a:pPr marL="743040" lvl="1" indent="-284760">
              <a:buFont typeface="Arial"/>
              <a:buChar char="–"/>
            </a:pPr>
            <a:r>
              <a:rPr lang="en-US" sz="1600" b="1" spc="-1" dirty="0">
                <a:solidFill>
                  <a:srgbClr val="7030A0"/>
                </a:solidFill>
                <a:uFill>
                  <a:solidFill>
                    <a:srgbClr val="FFFFFF"/>
                  </a:solidFill>
                </a:uFill>
                <a:latin typeface="Times New Roman" panose="02020603050405020304" pitchFamily="18" charset="0"/>
                <a:ea typeface="DejaVu Sans"/>
                <a:cs typeface="Times New Roman" panose="02020603050405020304" pitchFamily="18" charset="0"/>
              </a:rPr>
              <a:t>That is sampling frequency in the x direction must be greater than twice of omega x naught “which is the maximum frequency component along x”</a:t>
            </a:r>
            <a:endParaRPr sz="1200" b="1" dirty="0">
              <a:solidFill>
                <a:srgbClr val="7030A0"/>
              </a:solidFill>
              <a:latin typeface="Times New Roman" panose="02020603050405020304" pitchFamily="18" charset="0"/>
              <a:cs typeface="Times New Roman" panose="02020603050405020304" pitchFamily="18" charset="0"/>
            </a:endParaRPr>
          </a:p>
          <a:p>
            <a:pPr marL="743040" lvl="1" indent="-284760">
              <a:buFont typeface="Arial"/>
              <a:buChar char="–"/>
            </a:pPr>
            <a:endParaRPr lang="en-US" sz="1600" b="1" spc="-1" dirty="0">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endParaRPr>
          </a:p>
          <a:p>
            <a:pPr marL="743040" lvl="1" indent="-284760">
              <a:buFont typeface="Arial"/>
              <a:buChar char="–"/>
            </a:pPr>
            <a:r>
              <a:rPr lang="en-US" sz="1600" b="1" spc="-1" dirty="0">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rPr>
              <a:t>And the  sampling frequency along y direction has to be greater than twice of omega y naught “which is the maximum frequency component along direction y “</a:t>
            </a:r>
            <a:endParaRPr sz="1200" b="1" dirty="0">
              <a:solidFill>
                <a:srgbClr val="FFFF00"/>
              </a:solidFill>
              <a:latin typeface="Times New Roman" panose="02020603050405020304" pitchFamily="18" charset="0"/>
              <a:cs typeface="Times New Roman" panose="02020603050405020304" pitchFamily="18" charset="0"/>
            </a:endParaRPr>
          </a:p>
          <a:p>
            <a:pPr>
              <a:lnSpc>
                <a:spcPct val="100000"/>
              </a:lnSpc>
            </a:pPr>
            <a:endParaRPr dirty="0"/>
          </a:p>
          <a:p>
            <a:pPr>
              <a:lnSpc>
                <a:spcPct val="100000"/>
              </a:lnSpc>
            </a:pPr>
            <a:endParaRPr dirty="0"/>
          </a:p>
          <a:p>
            <a:pPr>
              <a:lnSpc>
                <a:spcPct val="100000"/>
              </a:lnSpc>
            </a:pPr>
            <a:endParaRPr dirty="0"/>
          </a:p>
        </p:txBody>
      </p:sp>
      <p:pic>
        <p:nvPicPr>
          <p:cNvPr id="190" name="Content Placeholder 4"/>
          <p:cNvPicPr/>
          <p:nvPr/>
        </p:nvPicPr>
        <p:blipFill>
          <a:blip r:embed="rId2"/>
          <a:srcRect t="-22678" b="-22678"/>
          <a:stretch/>
        </p:blipFill>
        <p:spPr>
          <a:xfrm>
            <a:off x="7672634" y="415357"/>
            <a:ext cx="4647240" cy="6779880"/>
          </a:xfrm>
          <a:prstGeom prst="rect">
            <a:avLst/>
          </a:prstGeom>
          <a:ln>
            <a:noFill/>
          </a:ln>
        </p:spPr>
      </p:pic>
    </p:spTree>
    <p:extLst>
      <p:ext uri="{BB962C8B-B14F-4D97-AF65-F5344CB8AC3E}">
        <p14:creationId xmlns:p14="http://schemas.microsoft.com/office/powerpoint/2010/main" val="4084870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981200" y="-19260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Results </a:t>
            </a:r>
            <a:endParaRPr b="1" dirty="0">
              <a:solidFill>
                <a:srgbClr val="C00000"/>
              </a:solidFill>
              <a:latin typeface="Times New Roman" panose="02020603050405020304" pitchFamily="18" charset="0"/>
              <a:cs typeface="Times New Roman" panose="02020603050405020304" pitchFamily="18" charset="0"/>
            </a:endParaRPr>
          </a:p>
        </p:txBody>
      </p:sp>
      <p:pic>
        <p:nvPicPr>
          <p:cNvPr id="192" name="Content Placeholder 6"/>
          <p:cNvPicPr/>
          <p:nvPr/>
        </p:nvPicPr>
        <p:blipFill>
          <a:blip r:embed="rId2"/>
          <a:srcRect l="-31349" r="-31349"/>
          <a:stretch/>
        </p:blipFill>
        <p:spPr>
          <a:xfrm>
            <a:off x="2962920" y="658440"/>
            <a:ext cx="10577716" cy="6199560"/>
          </a:xfrm>
          <a:prstGeom prst="rect">
            <a:avLst/>
          </a:prstGeom>
          <a:ln>
            <a:noFill/>
          </a:ln>
        </p:spPr>
      </p:pic>
      <p:sp>
        <p:nvSpPr>
          <p:cNvPr id="193" name="CustomShape 2"/>
          <p:cNvSpPr/>
          <p:nvPr/>
        </p:nvSpPr>
        <p:spPr>
          <a:xfrm>
            <a:off x="0" y="1158840"/>
            <a:ext cx="4588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spc="-1" baseline="30000"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Sampled with 50 dots per inch or 50 samples per inch and so on</a:t>
            </a:r>
            <a:endParaRPr sz="2000" dirty="0">
              <a:solidFill>
                <a:srgbClr val="0070C0"/>
              </a:solidFill>
              <a:latin typeface="Times New Roman" panose="02020603050405020304" pitchFamily="18" charset="0"/>
              <a:cs typeface="Times New Roman" panose="02020603050405020304" pitchFamily="18" charset="0"/>
            </a:endParaRPr>
          </a:p>
        </p:txBody>
      </p:sp>
      <p:sp>
        <p:nvSpPr>
          <p:cNvPr id="194" name="CustomShape 3"/>
          <p:cNvSpPr/>
          <p:nvPr/>
        </p:nvSpPr>
        <p:spPr>
          <a:xfrm>
            <a:off x="82062" y="2031480"/>
            <a:ext cx="4642338" cy="228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spc="-1" baseline="30000" dirty="0">
                <a:solidFill>
                  <a:schemeClr val="accent2">
                    <a:lumMod val="75000"/>
                  </a:schemeClr>
                </a:solidFill>
                <a:uFill>
                  <a:solidFill>
                    <a:srgbClr val="FFFFFF"/>
                  </a:solidFill>
                </a:uFill>
                <a:latin typeface="Times New Roman" panose="02020603050405020304" pitchFamily="18" charset="0"/>
                <a:ea typeface="DejaVu Sans"/>
                <a:cs typeface="Times New Roman" panose="02020603050405020304" pitchFamily="18" charset="0"/>
              </a:rPr>
              <a:t>When your sampling frequency is above the Nyquist rate, you are not going to get any improvement of the image quality. </a:t>
            </a:r>
          </a:p>
          <a:p>
            <a:pPr>
              <a:lnSpc>
                <a:spcPct val="100000"/>
              </a:lnSpc>
            </a:pPr>
            <a:endParaRPr lang="en-US" sz="2400" spc="-1" baseline="30000" dirty="0">
              <a:solidFill>
                <a:srgbClr val="000000"/>
              </a:solidFill>
              <a:uFill>
                <a:solidFill>
                  <a:srgbClr val="FFFFFF"/>
                </a:solidFill>
              </a:uFill>
              <a:latin typeface="Calibri"/>
            </a:endParaRPr>
          </a:p>
          <a:p>
            <a:pPr>
              <a:lnSpc>
                <a:spcPct val="100000"/>
              </a:lnSpc>
            </a:pPr>
            <a:endParaRPr b="1" dirty="0">
              <a:solidFill>
                <a:srgbClr val="7030A0"/>
              </a:solidFill>
              <a:latin typeface="Times New Roman" panose="02020603050405020304" pitchFamily="18" charset="0"/>
              <a:cs typeface="Times New Roman" panose="02020603050405020304" pitchFamily="18" charset="0"/>
            </a:endParaRPr>
          </a:p>
          <a:p>
            <a:pPr>
              <a:lnSpc>
                <a:spcPct val="100000"/>
              </a:lnSpc>
            </a:pPr>
            <a:r>
              <a:rPr lang="en-US" sz="2400" b="1" spc="-1" baseline="30000" dirty="0">
                <a:solidFill>
                  <a:srgbClr val="7030A0"/>
                </a:solidFill>
                <a:uFill>
                  <a:solidFill>
                    <a:srgbClr val="FFFFFF"/>
                  </a:solidFill>
                </a:uFill>
                <a:latin typeface="Times New Roman" panose="02020603050405020304" pitchFamily="18" charset="0"/>
                <a:ea typeface="DejaVu Sans"/>
                <a:cs typeface="Times New Roman" panose="02020603050405020304" pitchFamily="18" charset="0"/>
              </a:rPr>
              <a:t>Whereas, when it is less than the Nyquist rate, image is very bad.</a:t>
            </a:r>
            <a:endParaRPr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3888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26CD86DB-2A1C-4178-B72E-F8B61C98102F}"/>
              </a:ext>
            </a:extLst>
          </p:cNvPr>
          <p:cNvSpPr>
            <a:spLocks noGrp="1" noChangeArrowheads="1"/>
          </p:cNvSpPr>
          <p:nvPr>
            <p:ph type="title" idx="4294967295"/>
          </p:nvPr>
        </p:nvSpPr>
        <p:spPr>
          <a:xfrm>
            <a:off x="703385" y="228600"/>
            <a:ext cx="966299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dirty="0">
                <a:solidFill>
                  <a:srgbClr val="C00000"/>
                </a:solidFill>
                <a:latin typeface="Times New Roman" panose="02020603050405020304" pitchFamily="18" charset="0"/>
                <a:cs typeface="Times New Roman" panose="02020603050405020304" pitchFamily="18" charset="0"/>
              </a:rPr>
              <a:t>Image Sampling and Quantization</a:t>
            </a:r>
          </a:p>
        </p:txBody>
      </p:sp>
      <p:sp>
        <p:nvSpPr>
          <p:cNvPr id="39938" name="Rectangle 2">
            <a:extLst>
              <a:ext uri="{FF2B5EF4-FFF2-40B4-BE49-F238E27FC236}">
                <a16:creationId xmlns:a16="http://schemas.microsoft.com/office/drawing/2014/main" id="{EF07454C-3AD4-450B-B53D-DD78F6D0B0CF}"/>
              </a:ext>
            </a:extLst>
          </p:cNvPr>
          <p:cNvSpPr>
            <a:spLocks noGrp="1" noChangeArrowheads="1"/>
          </p:cNvSpPr>
          <p:nvPr>
            <p:ph type="body" idx="1"/>
          </p:nvPr>
        </p:nvSpPr>
        <p:spPr>
          <a:xfrm>
            <a:off x="-117474" y="1600200"/>
            <a:ext cx="12309474" cy="5257800"/>
          </a:xfrm>
        </p:spPr>
        <p:txBody>
          <a:bodyPr/>
          <a:lstStyle/>
          <a:p>
            <a:pPr eaLnBrk="1" hangingPunct="1">
              <a:defRPr/>
            </a:pPr>
            <a:endParaRPr lang="en-US" dirty="0"/>
          </a:p>
        </p:txBody>
      </p:sp>
      <p:pic>
        <p:nvPicPr>
          <p:cNvPr id="26630" name="Picture 3">
            <a:extLst>
              <a:ext uri="{FF2B5EF4-FFF2-40B4-BE49-F238E27FC236}">
                <a16:creationId xmlns:a16="http://schemas.microsoft.com/office/drawing/2014/main" id="{7578C393-35CC-4245-8AAD-2F626E5E6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2" y="1089024"/>
            <a:ext cx="8407888" cy="5768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1" name="Picture 4">
            <a:extLst>
              <a:ext uri="{FF2B5EF4-FFF2-40B4-BE49-F238E27FC236}">
                <a16:creationId xmlns:a16="http://schemas.microsoft.com/office/drawing/2014/main" id="{B6E3E470-6EEC-4EC9-ADA3-6C4774232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8" y="1089025"/>
            <a:ext cx="1465262" cy="3733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2" name="AutoShape 6">
            <a:extLst>
              <a:ext uri="{FF2B5EF4-FFF2-40B4-BE49-F238E27FC236}">
                <a16:creationId xmlns:a16="http://schemas.microsoft.com/office/drawing/2014/main" id="{86351D46-8B3A-45E4-A93A-28EC882A2769}"/>
              </a:ext>
            </a:extLst>
          </p:cNvPr>
          <p:cNvSpPr>
            <a:spLocks noChangeArrowheads="1"/>
          </p:cNvSpPr>
          <p:nvPr/>
        </p:nvSpPr>
        <p:spPr bwMode="auto">
          <a:xfrm>
            <a:off x="1524000" y="4214813"/>
            <a:ext cx="1385888" cy="823912"/>
          </a:xfrm>
          <a:prstGeom prst="wedgeRoundRectCallout">
            <a:avLst>
              <a:gd name="adj1" fmla="val 80926"/>
              <a:gd name="adj2" fmla="val 96051"/>
              <a:gd name="adj3" fmla="val 16667"/>
            </a:avLst>
          </a:prstGeom>
          <a:solidFill>
            <a:srgbClr val="E1E1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Tahoma" panose="020B060403050404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9pPr>
          </a:lstStyle>
          <a:p>
            <a:pPr>
              <a:spcBef>
                <a:spcPct val="0"/>
              </a:spcBef>
              <a:buClrTx/>
              <a:buFontTx/>
              <a:buNone/>
            </a:pPr>
            <a:r>
              <a:rPr lang="en-US" altLang="en-US" sz="1400">
                <a:solidFill>
                  <a:srgbClr val="FF9933"/>
                </a:solidFill>
              </a:rPr>
              <a:t>Digitizing the coordinate values</a:t>
            </a:r>
          </a:p>
        </p:txBody>
      </p:sp>
      <p:sp>
        <p:nvSpPr>
          <p:cNvPr id="39943" name="AutoShape 7">
            <a:extLst>
              <a:ext uri="{FF2B5EF4-FFF2-40B4-BE49-F238E27FC236}">
                <a16:creationId xmlns:a16="http://schemas.microsoft.com/office/drawing/2014/main" id="{7CCC0764-CBAE-41B3-A2F8-A31F12FD6F91}"/>
              </a:ext>
            </a:extLst>
          </p:cNvPr>
          <p:cNvSpPr>
            <a:spLocks noChangeArrowheads="1"/>
          </p:cNvSpPr>
          <p:nvPr/>
        </p:nvSpPr>
        <p:spPr bwMode="auto">
          <a:xfrm>
            <a:off x="8863014" y="4924426"/>
            <a:ext cx="1385887" cy="823913"/>
          </a:xfrm>
          <a:prstGeom prst="wedgeRoundRectCallout">
            <a:avLst>
              <a:gd name="adj1" fmla="val -127319"/>
              <a:gd name="adj2" fmla="val 28421"/>
              <a:gd name="adj3" fmla="val 16667"/>
            </a:avLst>
          </a:prstGeom>
          <a:solidFill>
            <a:srgbClr val="E1E1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Tahoma" panose="020B060403050404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9pPr>
          </a:lstStyle>
          <a:p>
            <a:pPr>
              <a:spcBef>
                <a:spcPct val="0"/>
              </a:spcBef>
              <a:buClrTx/>
              <a:buFontTx/>
              <a:buNone/>
            </a:pPr>
            <a:r>
              <a:rPr lang="en-US" altLang="en-US" sz="1400">
                <a:solidFill>
                  <a:srgbClr val="FF9933"/>
                </a:solidFill>
              </a:rPr>
              <a:t>Digitizing the amplitude values</a:t>
            </a:r>
          </a:p>
        </p:txBody>
      </p:sp>
    </p:spTree>
    <p:extLst>
      <p:ext uri="{BB962C8B-B14F-4D97-AF65-F5344CB8AC3E}">
        <p14:creationId xmlns:p14="http://schemas.microsoft.com/office/powerpoint/2010/main" val="23310634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additive="repl">
                                        <p:cTn id="6" dur="1" fill="hold">
                                          <p:stCondLst>
                                            <p:cond delay="0"/>
                                          </p:stCondLst>
                                        </p:cTn>
                                        <p:tgtEl>
                                          <p:spTgt spid="39942"/>
                                        </p:tgtEl>
                                        <p:attrNameLst>
                                          <p:attrName>style.visibility</p:attrName>
                                        </p:attrNameLst>
                                      </p:cBhvr>
                                      <p:to>
                                        <p:strVal val="visible"/>
                                      </p:to>
                                    </p:set>
                                    <p:animEffect transition="in" filter="checkerboard(across)">
                                      <p:cBhvr additive="repl">
                                        <p:cTn id="7" dur="500"/>
                                        <p:tgtEl>
                                          <p:spTgt spid="39942"/>
                                        </p:tgtEl>
                                      </p:cBhvr>
                                    </p:animEffect>
                                  </p:childTnLst>
                                </p:cTn>
                              </p:par>
                              <p:par>
                                <p:cTn id="8" presetID="5" presetClass="entr" presetSubtype="10" fill="hold" nodeType="withEffect">
                                  <p:stCondLst>
                                    <p:cond delay="0"/>
                                  </p:stCondLst>
                                  <p:childTnLst>
                                    <p:set>
                                      <p:cBhvr additive="repl">
                                        <p:cTn id="9" dur="1" fill="hold">
                                          <p:stCondLst>
                                            <p:cond delay="0"/>
                                          </p:stCondLst>
                                        </p:cTn>
                                        <p:tgtEl>
                                          <p:spTgt spid="39943"/>
                                        </p:tgtEl>
                                        <p:attrNameLst>
                                          <p:attrName>style.visibility</p:attrName>
                                        </p:attrNameLst>
                                      </p:cBhvr>
                                      <p:to>
                                        <p:strVal val="visible"/>
                                      </p:to>
                                    </p:set>
                                    <p:animEffect transition="in" filter="checkerboard(across)">
                                      <p:cBhvr additive="repl">
                                        <p:cTn id="10" dur="5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60477327-9FED-4841-931C-B8E947ACDD6B}"/>
              </a:ext>
            </a:extLst>
          </p:cNvPr>
          <p:cNvSpPr>
            <a:spLocks noGrp="1" noChangeArrowheads="1"/>
          </p:cNvSpPr>
          <p:nvPr>
            <p:ph type="title" idx="4294967295"/>
          </p:nvPr>
        </p:nvSpPr>
        <p:spPr>
          <a:xfrm>
            <a:off x="1825625" y="228600"/>
            <a:ext cx="854075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i="1" dirty="0">
                <a:solidFill>
                  <a:srgbClr val="C00000"/>
                </a:solidFill>
                <a:latin typeface="Times New Roman" panose="02020603050405020304" pitchFamily="18" charset="0"/>
                <a:cs typeface="Times New Roman" panose="02020603050405020304" pitchFamily="18" charset="0"/>
              </a:rPr>
              <a:t>Image Sampling and Quantization</a:t>
            </a:r>
          </a:p>
        </p:txBody>
      </p:sp>
      <p:pic>
        <p:nvPicPr>
          <p:cNvPr id="28677" name="Picture 3">
            <a:extLst>
              <a:ext uri="{FF2B5EF4-FFF2-40B4-BE49-F238E27FC236}">
                <a16:creationId xmlns:a16="http://schemas.microsoft.com/office/drawing/2014/main" id="{01541A1E-1113-4130-99ED-2796D93B7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38" y="1600201"/>
            <a:ext cx="11687907" cy="52577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993699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211015" y="412560"/>
            <a:ext cx="10455905"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Quantization of the sampled values </a:t>
            </a:r>
            <a:endParaRPr b="1" dirty="0">
              <a:solidFill>
                <a:srgbClr val="C00000"/>
              </a:solidFill>
              <a:latin typeface="Times New Roman" panose="02020603050405020304" pitchFamily="18" charset="0"/>
              <a:cs typeface="Times New Roman" panose="02020603050405020304" pitchFamily="18" charset="0"/>
            </a:endParaRPr>
          </a:p>
          <a:p>
            <a:pPr algn="ctr">
              <a:lnSpc>
                <a:spcPct val="100000"/>
              </a:lnSpc>
            </a:pPr>
            <a:endParaRPr dirty="0"/>
          </a:p>
        </p:txBody>
      </p:sp>
      <p:pic>
        <p:nvPicPr>
          <p:cNvPr id="196" name="Content Placeholder 7"/>
          <p:cNvPicPr/>
          <p:nvPr/>
        </p:nvPicPr>
        <p:blipFill>
          <a:blip r:embed="rId2"/>
          <a:srcRect t="-70750" b="-70750"/>
          <a:stretch/>
        </p:blipFill>
        <p:spPr>
          <a:xfrm>
            <a:off x="0" y="1266092"/>
            <a:ext cx="6020400" cy="4987902"/>
          </a:xfrm>
          <a:prstGeom prst="rect">
            <a:avLst/>
          </a:prstGeom>
          <a:ln>
            <a:noFill/>
          </a:ln>
        </p:spPr>
      </p:pic>
      <p:sp>
        <p:nvSpPr>
          <p:cNvPr id="197" name="CustomShape 2"/>
          <p:cNvSpPr/>
          <p:nvPr/>
        </p:nvSpPr>
        <p:spPr>
          <a:xfrm>
            <a:off x="6169080" y="1395046"/>
            <a:ext cx="6351166" cy="472999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Quantization is a mapping of the continuous variable u to a discrete variable u prime </a:t>
            </a:r>
          </a:p>
          <a:p>
            <a:pPr marL="343080" indent="-342000">
              <a:buFont typeface="Arial"/>
              <a:buChar char="•"/>
            </a:pPr>
            <a:endParaRPr dirty="0">
              <a:solidFill>
                <a:srgbClr val="0070C0"/>
              </a:solidFill>
              <a:latin typeface="Times New Roman" panose="02020603050405020304" pitchFamily="18" charset="0"/>
              <a:cs typeface="Times New Roman" panose="02020603050405020304" pitchFamily="18" charset="0"/>
            </a:endParaRPr>
          </a:p>
          <a:p>
            <a:pPr marL="343080" indent="-342000">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Where u prime takes values from a set of discrete variable r1 to </a:t>
            </a:r>
            <a:r>
              <a:rPr lang="en-US" sz="2400" spc="-1" dirty="0" err="1">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rL</a:t>
            </a: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 </a:t>
            </a:r>
            <a:endParaRPr dirty="0">
              <a:solidFill>
                <a:srgbClr val="0070C0"/>
              </a:solidFill>
              <a:latin typeface="Times New Roman" panose="02020603050405020304" pitchFamily="18" charset="0"/>
              <a:cs typeface="Times New Roman" panose="02020603050405020304" pitchFamily="18" charset="0"/>
            </a:endParaRPr>
          </a:p>
          <a:p>
            <a:pPr>
              <a:lnSpc>
                <a:spcPct val="100000"/>
              </a:lnSpc>
            </a:pPr>
            <a:endParaRPr dirty="0"/>
          </a:p>
        </p:txBody>
      </p:sp>
    </p:spTree>
    <p:extLst>
      <p:ext uri="{BB962C8B-B14F-4D97-AF65-F5344CB8AC3E}">
        <p14:creationId xmlns:p14="http://schemas.microsoft.com/office/powerpoint/2010/main" val="41337676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339969" y="512280"/>
            <a:ext cx="10303505"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spc="-1" dirty="0">
                <a:solidFill>
                  <a:srgbClr val="C00000"/>
                </a:solidFill>
                <a:uFill>
                  <a:solidFill>
                    <a:srgbClr val="FFFFFF"/>
                  </a:solidFill>
                </a:uFill>
                <a:latin typeface="Calibri"/>
                <a:ea typeface="DejaVu Sans"/>
              </a:rPr>
              <a:t>Quantization of the Sampled Values </a:t>
            </a:r>
            <a:endParaRPr dirty="0">
              <a:solidFill>
                <a:srgbClr val="C00000"/>
              </a:solidFill>
            </a:endParaRPr>
          </a:p>
        </p:txBody>
      </p:sp>
      <p:pic>
        <p:nvPicPr>
          <p:cNvPr id="199" name="Picture Placeholder 9"/>
          <p:cNvPicPr/>
          <p:nvPr/>
        </p:nvPicPr>
        <p:blipFill>
          <a:blip r:embed="rId2"/>
          <a:srcRect t="-18250" b="-18250"/>
          <a:stretch/>
        </p:blipFill>
        <p:spPr>
          <a:xfrm>
            <a:off x="0" y="1600200"/>
            <a:ext cx="4392360" cy="4524840"/>
          </a:xfrm>
          <a:prstGeom prst="rect">
            <a:avLst/>
          </a:prstGeom>
          <a:ln>
            <a:noFill/>
          </a:ln>
        </p:spPr>
      </p:pic>
      <p:sp>
        <p:nvSpPr>
          <p:cNvPr id="200" name="CustomShape 2"/>
          <p:cNvSpPr/>
          <p:nvPr/>
        </p:nvSpPr>
        <p:spPr>
          <a:xfrm>
            <a:off x="4642338" y="2004646"/>
            <a:ext cx="7631724" cy="412039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r>
              <a:rPr lang="en-US" sz="2800" spc="-1" dirty="0">
                <a:solidFill>
                  <a:schemeClr val="accent3">
                    <a:lumMod val="75000"/>
                  </a:schemeClr>
                </a:solidFill>
                <a:uFill>
                  <a:solidFill>
                    <a:srgbClr val="FFFFFF"/>
                  </a:solidFill>
                </a:uFill>
                <a:latin typeface="Calibri"/>
                <a:ea typeface="DejaVu Sans"/>
              </a:rPr>
              <a:t>By Sampling of a continuous signal, we get discrete samples in time domain. But still, every sample value is an analog value; it is not a discrete value. </a:t>
            </a:r>
          </a:p>
          <a:p>
            <a:pPr marL="343080" indent="-342000">
              <a:buFont typeface="Arial"/>
              <a:buChar char="•"/>
            </a:pPr>
            <a:endParaRPr dirty="0">
              <a:solidFill>
                <a:schemeClr val="accent3">
                  <a:lumMod val="75000"/>
                </a:schemeClr>
              </a:solidFill>
            </a:endParaRPr>
          </a:p>
          <a:p>
            <a:pPr marL="343080" indent="-342000">
              <a:buFont typeface="Arial"/>
              <a:buChar char="•"/>
            </a:pPr>
            <a:r>
              <a:rPr lang="en-US" sz="2800" spc="-1" dirty="0">
                <a:solidFill>
                  <a:schemeClr val="accent3">
                    <a:lumMod val="75000"/>
                  </a:schemeClr>
                </a:solidFill>
                <a:uFill>
                  <a:solidFill>
                    <a:srgbClr val="FFFFFF"/>
                  </a:solidFill>
                </a:uFill>
                <a:latin typeface="Calibri"/>
                <a:ea typeface="DejaVu Sans"/>
              </a:rPr>
              <a:t>Which means the signal values at all possible time instants; we have considered only the discrete time instants and at each of this discrete time instants, the value of this sample is still an analog value. </a:t>
            </a:r>
            <a:endParaRPr dirty="0">
              <a:solidFill>
                <a:schemeClr val="accent3">
                  <a:lumMod val="75000"/>
                </a:schemeClr>
              </a:solidFill>
            </a:endParaRPr>
          </a:p>
          <a:p>
            <a:pPr>
              <a:lnSpc>
                <a:spcPct val="100000"/>
              </a:lnSpc>
            </a:pPr>
            <a:endParaRPr dirty="0"/>
          </a:p>
          <a:p>
            <a:pPr>
              <a:lnSpc>
                <a:spcPct val="100000"/>
              </a:lnSpc>
            </a:pPr>
            <a:endParaRPr dirty="0"/>
          </a:p>
        </p:txBody>
      </p:sp>
      <p:pic>
        <p:nvPicPr>
          <p:cNvPr id="201" name="Content Placeholder 7"/>
          <p:cNvPicPr/>
          <p:nvPr/>
        </p:nvPicPr>
        <p:blipFill>
          <a:blip r:embed="rId3"/>
          <a:srcRect t="-70750" b="-70750"/>
          <a:stretch/>
        </p:blipFill>
        <p:spPr>
          <a:xfrm>
            <a:off x="41991" y="1708200"/>
            <a:ext cx="4365000" cy="4416840"/>
          </a:xfrm>
          <a:prstGeom prst="rect">
            <a:avLst/>
          </a:prstGeom>
          <a:ln>
            <a:noFill/>
          </a:ln>
        </p:spPr>
      </p:pic>
    </p:spTree>
    <p:extLst>
      <p:ext uri="{BB962C8B-B14F-4D97-AF65-F5344CB8AC3E}">
        <p14:creationId xmlns:p14="http://schemas.microsoft.com/office/powerpoint/2010/main" val="15139505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In Image </a:t>
            </a:r>
            <a:endParaRPr b="1" dirty="0">
              <a:solidFill>
                <a:srgbClr val="C00000"/>
              </a:solidFill>
              <a:latin typeface="Times New Roman" panose="02020603050405020304" pitchFamily="18" charset="0"/>
              <a:cs typeface="Times New Roman" panose="02020603050405020304" pitchFamily="18" charset="0"/>
            </a:endParaRPr>
          </a:p>
        </p:txBody>
      </p:sp>
      <p:pic>
        <p:nvPicPr>
          <p:cNvPr id="203" name="Content Placeholder 4"/>
          <p:cNvPicPr/>
          <p:nvPr/>
        </p:nvPicPr>
        <p:blipFill>
          <a:blip r:embed="rId2"/>
          <a:srcRect t="-21204" b="-21204"/>
          <a:stretch/>
        </p:blipFill>
        <p:spPr>
          <a:xfrm>
            <a:off x="198702" y="1776046"/>
            <a:ext cx="4377960" cy="4524840"/>
          </a:xfrm>
          <a:prstGeom prst="rect">
            <a:avLst/>
          </a:prstGeom>
          <a:ln>
            <a:noFill/>
          </a:ln>
        </p:spPr>
      </p:pic>
      <p:sp>
        <p:nvSpPr>
          <p:cNvPr id="204" name="CustomShape 2"/>
          <p:cNvSpPr/>
          <p:nvPr/>
        </p:nvSpPr>
        <p:spPr>
          <a:xfrm>
            <a:off x="4759568" y="1910862"/>
            <a:ext cx="6893170" cy="421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In case of an image, the sampling is done in 2 dimensional grids where at each of the grid locations, a sample value is analog. </a:t>
            </a:r>
          </a:p>
          <a:p>
            <a:pPr marL="343080" indent="-342000">
              <a:buFont typeface="Arial"/>
              <a:buChar char="•"/>
            </a:pPr>
            <a:endParaRPr dirty="0">
              <a:solidFill>
                <a:srgbClr val="0070C0"/>
              </a:solidFill>
              <a:latin typeface="Times New Roman" panose="02020603050405020304" pitchFamily="18" charset="0"/>
              <a:cs typeface="Times New Roman" panose="02020603050405020304" pitchFamily="18" charset="0"/>
            </a:endParaRPr>
          </a:p>
          <a:p>
            <a:pPr marL="343080" indent="-342000">
              <a:buFont typeface="Arial"/>
              <a:buChar char="•"/>
            </a:pP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If I want to represent a sample value in a digital computer, then this analog sample value cannot be represented. </a:t>
            </a:r>
          </a:p>
          <a:p>
            <a:pPr marL="343080" indent="-342000">
              <a:buFont typeface="Arial"/>
              <a:buChar char="•"/>
            </a:pPr>
            <a:endParaRPr dirty="0">
              <a:solidFill>
                <a:srgbClr val="0070C0"/>
              </a:solidFill>
              <a:latin typeface="Times New Roman" panose="02020603050405020304" pitchFamily="18" charset="0"/>
              <a:cs typeface="Times New Roman" panose="02020603050405020304" pitchFamily="18" charset="0"/>
            </a:endParaRPr>
          </a:p>
          <a:p>
            <a:pPr marL="343080" indent="-342000">
              <a:buFont typeface="Arial"/>
              <a:buChar char="•"/>
            </a:pP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So, we need quantization for this purpose. </a:t>
            </a:r>
            <a:endParaRPr dirty="0">
              <a:solidFill>
                <a:srgbClr val="0070C0"/>
              </a:solidFill>
              <a:latin typeface="Times New Roman" panose="02020603050405020304" pitchFamily="18" charset="0"/>
              <a:cs typeface="Times New Roman" panose="02020603050405020304" pitchFamily="18" charset="0"/>
            </a:endParaRPr>
          </a:p>
          <a:p>
            <a:pPr>
              <a:lnSpc>
                <a:spcPct val="100000"/>
              </a:lnSpc>
            </a:pPr>
            <a:endParaRPr dirty="0"/>
          </a:p>
        </p:txBody>
      </p:sp>
    </p:spTree>
    <p:extLst>
      <p:ext uri="{BB962C8B-B14F-4D97-AF65-F5344CB8AC3E}">
        <p14:creationId xmlns:p14="http://schemas.microsoft.com/office/powerpoint/2010/main" val="2062816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6C06-6743-4ABF-9370-A5A0E1C638EE}"/>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Digitization</a:t>
            </a:r>
            <a:endParaRPr lang="en-US" dirty="0"/>
          </a:p>
        </p:txBody>
      </p:sp>
      <p:pic>
        <p:nvPicPr>
          <p:cNvPr id="4" name="Content Placeholder 3">
            <a:extLst>
              <a:ext uri="{FF2B5EF4-FFF2-40B4-BE49-F238E27FC236}">
                <a16:creationId xmlns:a16="http://schemas.microsoft.com/office/drawing/2014/main" id="{6D406FC8-CB99-44D7-94E5-F22C3B59408E}"/>
              </a:ext>
            </a:extLst>
          </p:cNvPr>
          <p:cNvPicPr>
            <a:picLocks noGrp="1" noChangeAspect="1"/>
          </p:cNvPicPr>
          <p:nvPr>
            <p:ph idx="1"/>
          </p:nvPr>
        </p:nvPicPr>
        <p:blipFill>
          <a:blip r:embed="rId2"/>
          <a:stretch>
            <a:fillRect/>
          </a:stretch>
        </p:blipFill>
        <p:spPr>
          <a:xfrm>
            <a:off x="2449233" y="2728424"/>
            <a:ext cx="6278797" cy="3449638"/>
          </a:xfrm>
          <a:prstGeom prst="rect">
            <a:avLst/>
          </a:prstGeom>
        </p:spPr>
      </p:pic>
      <p:sp>
        <p:nvSpPr>
          <p:cNvPr id="5" name="Rectangle 4">
            <a:extLst>
              <a:ext uri="{FF2B5EF4-FFF2-40B4-BE49-F238E27FC236}">
                <a16:creationId xmlns:a16="http://schemas.microsoft.com/office/drawing/2014/main" id="{75AF9855-5E92-416D-A4A2-6971971FFFAD}"/>
              </a:ext>
            </a:extLst>
          </p:cNvPr>
          <p:cNvSpPr/>
          <p:nvPr/>
        </p:nvSpPr>
        <p:spPr>
          <a:xfrm>
            <a:off x="1451579" y="2077060"/>
            <a:ext cx="6011646" cy="923330"/>
          </a:xfrm>
          <a:prstGeom prst="rect">
            <a:avLst/>
          </a:prstGeom>
        </p:spPr>
        <p:txBody>
          <a:bodyPr wrap="none">
            <a:spAutoFit/>
          </a:bodyPr>
          <a:lstStyle/>
          <a:p>
            <a:r>
              <a:rPr lang="en-US" dirty="0"/>
              <a:t>: An image  shall be represented in a form of a finite 2D matrix</a:t>
            </a:r>
          </a:p>
          <a:p>
            <a:r>
              <a:rPr lang="en-US" spc="-1" dirty="0">
                <a:solidFill>
                  <a:srgbClr val="000000"/>
                </a:solidFill>
                <a:uFill>
                  <a:solidFill>
                    <a:srgbClr val="FFFFFF"/>
                  </a:solidFill>
                </a:uFill>
                <a:latin typeface="Calibri"/>
                <a:ea typeface="DejaVu Sans"/>
              </a:rPr>
              <a:t>2: The element values of f should also be finite  </a:t>
            </a:r>
            <a:endParaRPr lang="en-US" dirty="0"/>
          </a:p>
          <a:p>
            <a:r>
              <a:rPr lang="en-US" dirty="0"/>
              <a:t> </a:t>
            </a:r>
          </a:p>
        </p:txBody>
      </p:sp>
    </p:spTree>
    <p:extLst>
      <p:ext uri="{BB962C8B-B14F-4D97-AF65-F5344CB8AC3E}">
        <p14:creationId xmlns:p14="http://schemas.microsoft.com/office/powerpoint/2010/main" val="3885450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981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Staircase function</a:t>
            </a:r>
            <a:endParaRPr b="1" dirty="0">
              <a:solidFill>
                <a:srgbClr val="C00000"/>
              </a:solidFill>
              <a:latin typeface="Times New Roman" panose="02020603050405020304" pitchFamily="18" charset="0"/>
              <a:cs typeface="Times New Roman" panose="02020603050405020304" pitchFamily="18" charset="0"/>
            </a:endParaRPr>
          </a:p>
          <a:p>
            <a:pPr algn="ctr">
              <a:lnSpc>
                <a:spcPct val="100000"/>
              </a:lnSpc>
            </a:pPr>
            <a:r>
              <a:rPr lang="en-US" sz="4400" spc="-1" dirty="0">
                <a:solidFill>
                  <a:srgbClr val="000000"/>
                </a:solidFill>
                <a:uFill>
                  <a:solidFill>
                    <a:srgbClr val="FFFFFF"/>
                  </a:solidFill>
                </a:uFill>
                <a:latin typeface="Calibri"/>
                <a:ea typeface="DejaVu Sans"/>
              </a:rPr>
              <a:t> </a:t>
            </a:r>
            <a:endParaRPr dirty="0"/>
          </a:p>
        </p:txBody>
      </p:sp>
      <p:sp>
        <p:nvSpPr>
          <p:cNvPr id="206" name="CustomShape 2"/>
          <p:cNvSpPr/>
          <p:nvPr/>
        </p:nvSpPr>
        <p:spPr>
          <a:xfrm>
            <a:off x="187569" y="1594338"/>
            <a:ext cx="6359890" cy="497422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endParaRPr lang="en-US" sz="2800" spc="-1" dirty="0">
              <a:solidFill>
                <a:srgbClr val="000000"/>
              </a:solidFill>
              <a:uFill>
                <a:solidFill>
                  <a:srgbClr val="FFFFFF"/>
                </a:solidFill>
              </a:uFill>
              <a:latin typeface="Calibri"/>
              <a:ea typeface="DejaVu Sans"/>
            </a:endParaRPr>
          </a:p>
          <a:p>
            <a:pPr marL="343080" indent="-342000">
              <a:buFont typeface="Arial"/>
              <a:buChar char="•"/>
            </a:pP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The quantization is a mapping which is generally a staircase function.</a:t>
            </a:r>
          </a:p>
          <a:p>
            <a:pPr marL="1080"/>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 </a:t>
            </a:r>
            <a:endParaRPr dirty="0">
              <a:solidFill>
                <a:srgbClr val="0070C0"/>
              </a:solidFill>
              <a:latin typeface="Times New Roman" panose="02020603050405020304" pitchFamily="18" charset="0"/>
              <a:cs typeface="Times New Roman" panose="02020603050405020304" pitchFamily="18" charset="0"/>
            </a:endParaRPr>
          </a:p>
          <a:p>
            <a:pPr marL="343080" indent="-342000">
              <a:buFont typeface="Arial"/>
              <a:buChar char="•"/>
            </a:pP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We define a set of decision or transition levels which is transition level </a:t>
            </a:r>
            <a:r>
              <a:rPr lang="en-US" sz="2800" spc="-1" dirty="0" err="1">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tk</a:t>
            </a: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 where k varies from 1 to L plus 1. </a:t>
            </a:r>
          </a:p>
          <a:p>
            <a:pPr marL="343080" indent="-342000">
              <a:buFont typeface="Arial"/>
              <a:buChar char="•"/>
            </a:pPr>
            <a:endParaRPr dirty="0">
              <a:solidFill>
                <a:srgbClr val="0070C0"/>
              </a:solidFill>
              <a:latin typeface="Times New Roman" panose="02020603050405020304" pitchFamily="18" charset="0"/>
              <a:cs typeface="Times New Roman" panose="02020603050405020304" pitchFamily="18" charset="0"/>
            </a:endParaRPr>
          </a:p>
          <a:p>
            <a:pPr marL="343080" indent="-342000">
              <a:buFont typeface="Arial"/>
              <a:buChar char="•"/>
            </a:pP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And also defined a set of the reconstruction levels that is </a:t>
            </a:r>
            <a:r>
              <a:rPr lang="en-US" sz="2800" spc="-1" dirty="0" err="1">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rk</a:t>
            </a:r>
            <a:r>
              <a:rPr lang="en-US" sz="28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 </a:t>
            </a:r>
            <a:endParaRPr dirty="0">
              <a:solidFill>
                <a:srgbClr val="0070C0"/>
              </a:solidFill>
              <a:latin typeface="Times New Roman" panose="02020603050405020304" pitchFamily="18" charset="0"/>
              <a:cs typeface="Times New Roman" panose="02020603050405020304" pitchFamily="18" charset="0"/>
            </a:endParaRPr>
          </a:p>
          <a:p>
            <a:pPr>
              <a:lnSpc>
                <a:spcPct val="100000"/>
              </a:lnSpc>
            </a:pPr>
            <a:endParaRPr dirty="0"/>
          </a:p>
          <a:p>
            <a:pPr>
              <a:lnSpc>
                <a:spcPct val="100000"/>
              </a:lnSpc>
            </a:pPr>
            <a:endParaRPr dirty="0"/>
          </a:p>
        </p:txBody>
      </p:sp>
      <p:pic>
        <p:nvPicPr>
          <p:cNvPr id="207" name="Content Placeholder 4"/>
          <p:cNvPicPr/>
          <p:nvPr/>
        </p:nvPicPr>
        <p:blipFill>
          <a:blip r:embed="rId2"/>
          <a:srcRect t="-55274" b="-55274"/>
          <a:stretch/>
        </p:blipFill>
        <p:spPr>
          <a:xfrm>
            <a:off x="6547459" y="-138981"/>
            <a:ext cx="5644541" cy="8518893"/>
          </a:xfrm>
          <a:prstGeom prst="rect">
            <a:avLst/>
          </a:prstGeom>
          <a:ln>
            <a:noFill/>
          </a:ln>
        </p:spPr>
      </p:pic>
    </p:spTree>
    <p:extLst>
      <p:ext uri="{BB962C8B-B14F-4D97-AF65-F5344CB8AC3E}">
        <p14:creationId xmlns:p14="http://schemas.microsoft.com/office/powerpoint/2010/main" val="37911487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351692" y="274680"/>
            <a:ext cx="9858028"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spc="-1" dirty="0">
                <a:solidFill>
                  <a:srgbClr val="C00000"/>
                </a:solidFill>
                <a:uFill>
                  <a:solidFill>
                    <a:srgbClr val="FFFFFF"/>
                  </a:solidFill>
                </a:uFill>
                <a:latin typeface="Times New Roman" panose="02020603050405020304" pitchFamily="18" charset="0"/>
                <a:ea typeface="DejaVu Sans"/>
                <a:cs typeface="Times New Roman" panose="02020603050405020304" pitchFamily="18" charset="0"/>
              </a:rPr>
              <a:t>Input output relationship of a Quantizer</a:t>
            </a:r>
            <a:endParaRPr b="1" dirty="0">
              <a:solidFill>
                <a:srgbClr val="C00000"/>
              </a:solidFill>
              <a:latin typeface="Times New Roman" panose="02020603050405020304" pitchFamily="18" charset="0"/>
              <a:cs typeface="Times New Roman" panose="02020603050405020304" pitchFamily="18" charset="0"/>
            </a:endParaRPr>
          </a:p>
          <a:p>
            <a:pPr algn="ctr">
              <a:lnSpc>
                <a:spcPct val="100000"/>
              </a:lnSpc>
            </a:pPr>
            <a:endParaRPr dirty="0"/>
          </a:p>
        </p:txBody>
      </p:sp>
      <p:sp>
        <p:nvSpPr>
          <p:cNvPr id="209" name="CustomShape 2"/>
          <p:cNvSpPr/>
          <p:nvPr/>
        </p:nvSpPr>
        <p:spPr>
          <a:xfrm>
            <a:off x="222738" y="1600199"/>
            <a:ext cx="7157058" cy="57267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buFont typeface="Arial"/>
              <a:buChar char="•"/>
            </a:pPr>
            <a:endParaRPr lang="en-US" sz="24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endParaRPr>
          </a:p>
          <a:p>
            <a:pPr marL="343080" indent="-342000" algn="just">
              <a:buFont typeface="Arial"/>
              <a:buChar char="•"/>
            </a:pPr>
            <a:r>
              <a:rPr lang="en-US" sz="2400" spc="-1" dirty="0">
                <a:solidFill>
                  <a:srgbClr val="FF0000"/>
                </a:solidFill>
                <a:uFill>
                  <a:solidFill>
                    <a:srgbClr val="FFFFFF"/>
                  </a:solidFill>
                </a:uFill>
                <a:latin typeface="Times New Roman" panose="02020603050405020304" pitchFamily="18" charset="0"/>
                <a:ea typeface="DejaVu Sans"/>
                <a:cs typeface="Times New Roman" panose="02020603050405020304" pitchFamily="18" charset="0"/>
              </a:rPr>
              <a:t>By input signal u, along the horizontal direction and along the vertical direction the output signal u prime which is the quantized signal. </a:t>
            </a:r>
          </a:p>
          <a:p>
            <a:pPr marL="343080" indent="-342000" algn="just">
              <a:buFont typeface="Arial"/>
              <a:buChar char="•"/>
            </a:pPr>
            <a:endParaRPr sz="1600" dirty="0">
              <a:latin typeface="Times New Roman" panose="02020603050405020304" pitchFamily="18" charset="0"/>
              <a:cs typeface="Times New Roman" panose="02020603050405020304" pitchFamily="18" charset="0"/>
            </a:endParaRPr>
          </a:p>
          <a:p>
            <a:pPr marL="343080" indent="-342000" algn="just">
              <a:buFont typeface="Arial"/>
              <a:buChar char="•"/>
            </a:pPr>
            <a:r>
              <a:rPr lang="en-US" sz="2400" spc="-1" dirty="0">
                <a:solidFill>
                  <a:srgbClr val="0070C0"/>
                </a:solidFill>
                <a:uFill>
                  <a:solidFill>
                    <a:srgbClr val="FFFFFF"/>
                  </a:solidFill>
                </a:uFill>
                <a:latin typeface="Times New Roman" panose="02020603050405020304" pitchFamily="18" charset="0"/>
                <a:ea typeface="DejaVu Sans"/>
                <a:cs typeface="Times New Roman" panose="02020603050405020304" pitchFamily="18" charset="0"/>
              </a:rPr>
              <a:t>If input signal u lies between the transition levels t1 and t2; then the reconstructed signal or the quantized signal will take a value r1. </a:t>
            </a:r>
          </a:p>
          <a:p>
            <a:pPr marL="343080" indent="-342000" algn="just">
              <a:buFont typeface="Arial"/>
              <a:buChar char="•"/>
            </a:pPr>
            <a:endParaRPr sz="1600" dirty="0">
              <a:latin typeface="Times New Roman" panose="02020603050405020304" pitchFamily="18" charset="0"/>
              <a:cs typeface="Times New Roman" panose="02020603050405020304" pitchFamily="18" charset="0"/>
            </a:endParaRPr>
          </a:p>
          <a:p>
            <a:pPr marL="343080" indent="-342000" algn="just">
              <a:buFont typeface="Arial"/>
              <a:buChar char="•"/>
            </a:pPr>
            <a:r>
              <a:rPr lang="en-US" sz="2400" spc="-1" dirty="0">
                <a:solidFill>
                  <a:schemeClr val="accent2">
                    <a:lumMod val="75000"/>
                  </a:schemeClr>
                </a:solidFill>
                <a:uFill>
                  <a:solidFill>
                    <a:srgbClr val="FFFFFF"/>
                  </a:solidFill>
                </a:uFill>
                <a:latin typeface="Times New Roman" panose="02020603050405020304" pitchFamily="18" charset="0"/>
                <a:ea typeface="DejaVu Sans"/>
                <a:cs typeface="Times New Roman" panose="02020603050405020304" pitchFamily="18" charset="0"/>
              </a:rPr>
              <a:t>If the input signal lies between t2 and t3, the reconstructed signal or the quantized signal will take a value r2.</a:t>
            </a:r>
            <a:r>
              <a:rPr lang="en-US" sz="24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a:t>
            </a:r>
            <a:endParaRPr sz="1600" dirty="0">
              <a:latin typeface="Times New Roman" panose="02020603050405020304" pitchFamily="18" charset="0"/>
              <a:cs typeface="Times New Roman" panose="02020603050405020304" pitchFamily="18" charset="0"/>
            </a:endParaRPr>
          </a:p>
          <a:p>
            <a:pPr marL="343080" indent="-342000" algn="just">
              <a:buFont typeface="Arial"/>
              <a:buChar char="•"/>
            </a:pPr>
            <a:endParaRPr lang="en-US" sz="2400" spc="-1" dirty="0">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endParaRPr>
          </a:p>
          <a:p>
            <a:pPr marL="343080" indent="-342000" algn="just">
              <a:buFont typeface="Arial"/>
              <a:buChar char="•"/>
            </a:pPr>
            <a:r>
              <a:rPr lang="en-US" sz="2000" spc="-1" dirty="0">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rPr>
              <a:t>Similarly, if the input signal lies between </a:t>
            </a:r>
            <a:r>
              <a:rPr lang="en-US" sz="2000" spc="-1" dirty="0" err="1">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rPr>
              <a:t>tk</a:t>
            </a:r>
            <a:r>
              <a:rPr lang="en-US" sz="2000" spc="-1" dirty="0">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rPr>
              <a:t> and </a:t>
            </a:r>
            <a:r>
              <a:rPr lang="en-US" sz="2000" spc="-1" dirty="0" err="1">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rPr>
              <a:t>tk</a:t>
            </a:r>
            <a:r>
              <a:rPr lang="en-US" sz="2000" spc="-1" dirty="0">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rPr>
              <a:t> plus 1, then the reconstructed signal will take the value of </a:t>
            </a:r>
            <a:r>
              <a:rPr lang="en-US" sz="2000" spc="-1" dirty="0" err="1">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rPr>
              <a:t>rk</a:t>
            </a:r>
            <a:r>
              <a:rPr lang="en-US" sz="2000" spc="-1" dirty="0">
                <a:solidFill>
                  <a:srgbClr val="FFFF00"/>
                </a:solidFill>
                <a:uFill>
                  <a:solidFill>
                    <a:srgbClr val="FFFFFF"/>
                  </a:solidFill>
                </a:uFill>
                <a:latin typeface="Times New Roman" panose="02020603050405020304" pitchFamily="18" charset="0"/>
                <a:ea typeface="DejaVu Sans"/>
                <a:cs typeface="Times New Roman" panose="02020603050405020304" pitchFamily="18" charset="0"/>
              </a:rPr>
              <a:t> and so on</a:t>
            </a:r>
            <a:r>
              <a:rPr lang="en-US" sz="20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a:t>
            </a:r>
            <a:endParaRPr sz="1400" dirty="0">
              <a:latin typeface="Times New Roman" panose="02020603050405020304" pitchFamily="18" charset="0"/>
              <a:cs typeface="Times New Roman" panose="02020603050405020304" pitchFamily="18" charset="0"/>
            </a:endParaRPr>
          </a:p>
          <a:p>
            <a:pPr>
              <a:lnSpc>
                <a:spcPct val="100000"/>
              </a:lnSpc>
            </a:pPr>
            <a:endParaRPr dirty="0"/>
          </a:p>
        </p:txBody>
      </p:sp>
      <p:pic>
        <p:nvPicPr>
          <p:cNvPr id="210" name="Content Placeholder 4"/>
          <p:cNvPicPr/>
          <p:nvPr/>
        </p:nvPicPr>
        <p:blipFill>
          <a:blip r:embed="rId2"/>
          <a:srcRect t="-17105" b="-17105"/>
          <a:stretch/>
        </p:blipFill>
        <p:spPr>
          <a:xfrm>
            <a:off x="7602536" y="1416600"/>
            <a:ext cx="4494600" cy="4707360"/>
          </a:xfrm>
          <a:prstGeom prst="rect">
            <a:avLst/>
          </a:prstGeom>
          <a:ln>
            <a:noFill/>
          </a:ln>
        </p:spPr>
      </p:pic>
      <p:sp>
        <p:nvSpPr>
          <p:cNvPr id="211" name="CustomShape 3"/>
          <p:cNvSpPr/>
          <p:nvPr/>
        </p:nvSpPr>
        <p:spPr>
          <a:xfrm>
            <a:off x="7379796" y="5494948"/>
            <a:ext cx="4812204" cy="155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baseline="30000" dirty="0">
                <a:solidFill>
                  <a:schemeClr val="tx1">
                    <a:lumMod val="95000"/>
                    <a:lumOff val="5000"/>
                  </a:schemeClr>
                </a:solidFill>
                <a:uFill>
                  <a:solidFill>
                    <a:srgbClr val="FFFFFF"/>
                  </a:solidFill>
                </a:uFill>
                <a:latin typeface="Times New Roman" panose="02020603050405020304" pitchFamily="18" charset="0"/>
                <a:ea typeface="DejaVu Sans"/>
                <a:cs typeface="Times New Roman" panose="02020603050405020304" pitchFamily="18" charset="0"/>
              </a:rPr>
              <a:t>The input signal is analog in nature and</a:t>
            </a:r>
            <a:r>
              <a:rPr lang="en-US" sz="2400" spc="-1" dirty="0">
                <a:solidFill>
                  <a:schemeClr val="tx1">
                    <a:lumMod val="95000"/>
                    <a:lumOff val="5000"/>
                  </a:schemeClr>
                </a:solidFill>
                <a:uFill>
                  <a:solidFill>
                    <a:srgbClr val="FFFFFF"/>
                  </a:solidFill>
                </a:uFill>
                <a:latin typeface="Times New Roman" panose="02020603050405020304" pitchFamily="18" charset="0"/>
                <a:ea typeface="DejaVu Sans"/>
                <a:cs typeface="Times New Roman" panose="02020603050405020304" pitchFamily="18" charset="0"/>
              </a:rPr>
              <a:t> </a:t>
            </a:r>
            <a:r>
              <a:rPr lang="en-US" sz="2400" spc="-1" baseline="30000" dirty="0">
                <a:solidFill>
                  <a:schemeClr val="tx1">
                    <a:lumMod val="95000"/>
                    <a:lumOff val="5000"/>
                  </a:schemeClr>
                </a:solidFill>
                <a:uFill>
                  <a:solidFill>
                    <a:srgbClr val="FFFFFF"/>
                  </a:solidFill>
                </a:uFill>
                <a:latin typeface="Times New Roman" panose="02020603050405020304" pitchFamily="18" charset="0"/>
                <a:ea typeface="DejaVu Sans"/>
                <a:cs typeface="Times New Roman" panose="02020603050405020304" pitchFamily="18" charset="0"/>
              </a:rPr>
              <a:t>the output signal is discrete. </a:t>
            </a:r>
          </a:p>
          <a:p>
            <a:pPr>
              <a:lnSpc>
                <a:spcPct val="100000"/>
              </a:lnSpc>
            </a:pPr>
            <a:r>
              <a:rPr lang="en-US" sz="2400" spc="-1" baseline="30000" dirty="0">
                <a:solidFill>
                  <a:schemeClr val="tx1">
                    <a:lumMod val="95000"/>
                    <a:lumOff val="5000"/>
                  </a:schemeClr>
                </a:solidFill>
                <a:highlight>
                  <a:srgbClr val="FFFF00"/>
                </a:highlight>
                <a:uFill>
                  <a:solidFill>
                    <a:srgbClr val="FFFFFF"/>
                  </a:solidFill>
                </a:uFill>
                <a:latin typeface="Times New Roman" panose="02020603050405020304" pitchFamily="18" charset="0"/>
                <a:ea typeface="DejaVu Sans"/>
                <a:cs typeface="Times New Roman" panose="02020603050405020304" pitchFamily="18" charset="0"/>
              </a:rPr>
              <a:t>So, the output signal can take only one of these discrete values, the output signal cannot take any arbitrary value</a:t>
            </a:r>
            <a:r>
              <a:rPr lang="en-US" sz="2400" spc="-1" baseline="30000" dirty="0">
                <a:solidFill>
                  <a:schemeClr val="tx1">
                    <a:lumMod val="95000"/>
                    <a:lumOff val="5000"/>
                  </a:schemeClr>
                </a:solidFill>
                <a:uFill>
                  <a:solidFill>
                    <a:srgbClr val="FFFFFF"/>
                  </a:solidFill>
                </a:uFill>
                <a:latin typeface="Times New Roman" panose="02020603050405020304" pitchFamily="18" charset="0"/>
                <a:ea typeface="DejaVu Sans"/>
                <a:cs typeface="Times New Roman" panose="02020603050405020304" pitchFamily="18" charset="0"/>
              </a:rPr>
              <a:t>.</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40516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60477327-9FED-4841-931C-B8E947ACDD6B}"/>
              </a:ext>
            </a:extLst>
          </p:cNvPr>
          <p:cNvSpPr>
            <a:spLocks noGrp="1" noChangeArrowheads="1"/>
          </p:cNvSpPr>
          <p:nvPr>
            <p:ph type="title" idx="4294967295"/>
          </p:nvPr>
        </p:nvSpPr>
        <p:spPr>
          <a:xfrm>
            <a:off x="1825625" y="228600"/>
            <a:ext cx="854075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i="1" dirty="0">
                <a:solidFill>
                  <a:srgbClr val="C00000"/>
                </a:solidFill>
                <a:latin typeface="Times New Roman" panose="02020603050405020304" pitchFamily="18" charset="0"/>
                <a:cs typeface="Times New Roman" panose="02020603050405020304" pitchFamily="18" charset="0"/>
              </a:rPr>
              <a:t>Image Sampling and Quantization</a:t>
            </a:r>
          </a:p>
        </p:txBody>
      </p:sp>
      <p:pic>
        <p:nvPicPr>
          <p:cNvPr id="28677" name="Picture 3">
            <a:extLst>
              <a:ext uri="{FF2B5EF4-FFF2-40B4-BE49-F238E27FC236}">
                <a16:creationId xmlns:a16="http://schemas.microsoft.com/office/drawing/2014/main" id="{01541A1E-1113-4130-99ED-2796D93B7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38" y="1600201"/>
            <a:ext cx="11687907" cy="52577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640388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C477-A0BB-4226-8315-8E965DD4523E}"/>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Image as a matrix of numbers representation </a:t>
            </a:r>
            <a:br>
              <a:rPr lang="en-US" dirty="0"/>
            </a:br>
            <a:endParaRPr lang="en-US" dirty="0"/>
          </a:p>
        </p:txBody>
      </p:sp>
      <p:pic>
        <p:nvPicPr>
          <p:cNvPr id="4" name="Content Placeholder 3">
            <a:extLst>
              <a:ext uri="{FF2B5EF4-FFF2-40B4-BE49-F238E27FC236}">
                <a16:creationId xmlns:a16="http://schemas.microsoft.com/office/drawing/2014/main" id="{D929287C-0208-4373-805F-949C2583575B}"/>
              </a:ext>
            </a:extLst>
          </p:cNvPr>
          <p:cNvPicPr>
            <a:picLocks noGrp="1"/>
          </p:cNvPicPr>
          <p:nvPr>
            <p:ph idx="1"/>
          </p:nvPr>
        </p:nvPicPr>
        <p:blipFill>
          <a:blip r:embed="rId2"/>
          <a:srcRect t="-6473" b="-6473"/>
          <a:stretch/>
        </p:blipFill>
        <p:spPr>
          <a:xfrm>
            <a:off x="2068644" y="2061095"/>
            <a:ext cx="8664314" cy="4249764"/>
          </a:xfrm>
          <a:prstGeom prst="rect">
            <a:avLst/>
          </a:prstGeom>
          <a:ln>
            <a:noFill/>
          </a:ln>
        </p:spPr>
      </p:pic>
    </p:spTree>
    <p:extLst>
      <p:ext uri="{BB962C8B-B14F-4D97-AF65-F5344CB8AC3E}">
        <p14:creationId xmlns:p14="http://schemas.microsoft.com/office/powerpoint/2010/main" val="460593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FC91-94B7-42D1-BDC8-875E36E6A35B}"/>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What is digitization ?</a:t>
            </a:r>
            <a:br>
              <a:rPr lang="en-US" dirty="0"/>
            </a:br>
            <a:endParaRPr lang="en-US" dirty="0"/>
          </a:p>
        </p:txBody>
      </p:sp>
      <p:sp>
        <p:nvSpPr>
          <p:cNvPr id="3" name="Content Placeholder 2">
            <a:extLst>
              <a:ext uri="{FF2B5EF4-FFF2-40B4-BE49-F238E27FC236}">
                <a16:creationId xmlns:a16="http://schemas.microsoft.com/office/drawing/2014/main" id="{3CFF87A0-472B-4BED-B0B5-C7EDC61D3506}"/>
              </a:ext>
            </a:extLst>
          </p:cNvPr>
          <p:cNvSpPr>
            <a:spLocks noGrp="1"/>
          </p:cNvSpPr>
          <p:nvPr>
            <p:ph idx="1"/>
          </p:nvPr>
        </p:nvSpPr>
        <p:spPr/>
        <p:txBody>
          <a:bodyPr/>
          <a:lstStyle/>
          <a:p>
            <a:pPr>
              <a:lnSpc>
                <a:spcPct val="100000"/>
              </a:lnSpc>
            </a:pPr>
            <a:r>
              <a:rPr lang="en-US" spc="-1" dirty="0">
                <a:solidFill>
                  <a:srgbClr val="000000"/>
                </a:solidFill>
                <a:uFill>
                  <a:solidFill>
                    <a:srgbClr val="FFFFFF"/>
                  </a:solidFill>
                </a:uFill>
                <a:latin typeface="Calibri"/>
                <a:ea typeface="DejaVu Sans"/>
              </a:rPr>
              <a:t>Sampling:</a:t>
            </a:r>
            <a:endParaRPr lang="en-US" dirty="0"/>
          </a:p>
          <a:p>
            <a:pPr marL="343080" indent="-341640">
              <a:lnSpc>
                <a:spcPct val="100000"/>
              </a:lnSpc>
              <a:buFont typeface="Arial"/>
              <a:buChar char="•"/>
            </a:pPr>
            <a:r>
              <a:rPr lang="en-US" spc="-1" dirty="0">
                <a:solidFill>
                  <a:srgbClr val="000000"/>
                </a:solidFill>
                <a:uFill>
                  <a:solidFill>
                    <a:srgbClr val="FFFFFF"/>
                  </a:solidFill>
                </a:uFill>
                <a:latin typeface="Calibri"/>
                <a:ea typeface="DejaVu Sans"/>
              </a:rPr>
              <a:t>Image representation by 2-D finite matrix</a:t>
            </a:r>
            <a:endParaRPr lang="en-US" dirty="0"/>
          </a:p>
          <a:p>
            <a:pPr marL="343080" indent="-341640">
              <a:lnSpc>
                <a:spcPct val="100000"/>
              </a:lnSpc>
              <a:buFont typeface="Arial"/>
              <a:buChar char="•"/>
            </a:pPr>
            <a:r>
              <a:rPr lang="en-US" spc="-1" dirty="0">
                <a:solidFill>
                  <a:srgbClr val="000000"/>
                </a:solidFill>
                <a:uFill>
                  <a:solidFill>
                    <a:srgbClr val="FFFFFF"/>
                  </a:solidFill>
                </a:uFill>
                <a:latin typeface="Calibri"/>
                <a:ea typeface="DejaVu Sans"/>
              </a:rPr>
              <a:t> </a:t>
            </a:r>
            <a:endParaRPr lang="en-US" dirty="0"/>
          </a:p>
          <a:p>
            <a:pPr>
              <a:lnSpc>
                <a:spcPct val="100000"/>
              </a:lnSpc>
            </a:pPr>
            <a:r>
              <a:rPr lang="en-US" spc="-1" dirty="0">
                <a:solidFill>
                  <a:srgbClr val="000000"/>
                </a:solidFill>
                <a:uFill>
                  <a:solidFill>
                    <a:srgbClr val="FFFFFF"/>
                  </a:solidFill>
                </a:uFill>
                <a:latin typeface="Calibri"/>
                <a:ea typeface="DejaVu Sans"/>
              </a:rPr>
              <a:t>Quantization:</a:t>
            </a:r>
            <a:endParaRPr lang="en-US" dirty="0"/>
          </a:p>
          <a:p>
            <a:pPr marL="343080" indent="-341640">
              <a:lnSpc>
                <a:spcPct val="100000"/>
              </a:lnSpc>
              <a:buFont typeface="Arial"/>
              <a:buChar char="•"/>
            </a:pPr>
            <a:r>
              <a:rPr lang="en-US" spc="-1" dirty="0">
                <a:solidFill>
                  <a:srgbClr val="000000"/>
                </a:solidFill>
                <a:uFill>
                  <a:solidFill>
                    <a:srgbClr val="FFFFFF"/>
                  </a:solidFill>
                </a:uFill>
                <a:latin typeface="Calibri"/>
                <a:ea typeface="DejaVu Sans"/>
              </a:rPr>
              <a:t> Values of the Elements at the matrix are from the finite set of discrete values </a:t>
            </a:r>
            <a:endParaRPr lang="en-US" dirty="0"/>
          </a:p>
          <a:p>
            <a:endParaRPr lang="en-US" dirty="0"/>
          </a:p>
        </p:txBody>
      </p:sp>
    </p:spTree>
    <p:extLst>
      <p:ext uri="{BB962C8B-B14F-4D97-AF65-F5344CB8AC3E}">
        <p14:creationId xmlns:p14="http://schemas.microsoft.com/office/powerpoint/2010/main" val="245782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6383-9155-4768-ABCA-FCB2F9B261D1}"/>
              </a:ext>
            </a:extLst>
          </p:cNvPr>
          <p:cNvSpPr>
            <a:spLocks noGrp="1"/>
          </p:cNvSpPr>
          <p:nvPr>
            <p:ph type="title"/>
          </p:nvPr>
        </p:nvSpPr>
        <p:spPr/>
        <p:txBody>
          <a:bodyPr/>
          <a:lstStyle/>
          <a:p>
            <a:r>
              <a:rPr lang="en-US" spc="-1" dirty="0">
                <a:solidFill>
                  <a:srgbClr val="000000"/>
                </a:solidFill>
                <a:uFill>
                  <a:solidFill>
                    <a:srgbClr val="FFFFFF"/>
                  </a:solidFill>
                </a:uFill>
                <a:latin typeface="Calibri"/>
                <a:ea typeface="DejaVu Sans"/>
              </a:rPr>
              <a:t>To process images we need </a:t>
            </a:r>
            <a:br>
              <a:rPr lang="en-US" dirty="0"/>
            </a:br>
            <a:endParaRPr lang="en-US" dirty="0"/>
          </a:p>
        </p:txBody>
      </p:sp>
      <p:sp>
        <p:nvSpPr>
          <p:cNvPr id="3" name="Content Placeholder 2">
            <a:extLst>
              <a:ext uri="{FF2B5EF4-FFF2-40B4-BE49-F238E27FC236}">
                <a16:creationId xmlns:a16="http://schemas.microsoft.com/office/drawing/2014/main" id="{D6C30406-151F-46CA-B9A8-A7948FE4BD66}"/>
              </a:ext>
            </a:extLst>
          </p:cNvPr>
          <p:cNvSpPr>
            <a:spLocks noGrp="1"/>
          </p:cNvSpPr>
          <p:nvPr>
            <p:ph idx="1"/>
          </p:nvPr>
        </p:nvSpPr>
        <p:spPr/>
        <p:txBody>
          <a:bodyPr/>
          <a:lstStyle/>
          <a:p>
            <a:pPr marL="343080" indent="-341640">
              <a:lnSpc>
                <a:spcPct val="100000"/>
              </a:lnSpc>
              <a:buFont typeface="Arial"/>
              <a:buChar char="•"/>
            </a:pPr>
            <a:r>
              <a:rPr lang="en-US" sz="3200" spc="-1" dirty="0">
                <a:solidFill>
                  <a:srgbClr val="000000"/>
                </a:solidFill>
                <a:uFill>
                  <a:solidFill>
                    <a:srgbClr val="FFFFFF"/>
                  </a:solidFill>
                </a:uFill>
                <a:latin typeface="Calibri"/>
                <a:ea typeface="DejaVu Sans"/>
              </a:rPr>
              <a:t>To digitize the image </a:t>
            </a:r>
            <a:endParaRPr lang="en-US" dirty="0"/>
          </a:p>
          <a:p>
            <a:pPr marL="743040" lvl="1" indent="-284400">
              <a:lnSpc>
                <a:spcPct val="100000"/>
              </a:lnSpc>
              <a:buFont typeface="Arial"/>
              <a:buChar char="–"/>
            </a:pPr>
            <a:r>
              <a:rPr lang="en-US" sz="2800" spc="-1" dirty="0">
                <a:solidFill>
                  <a:srgbClr val="000000"/>
                </a:solidFill>
                <a:uFill>
                  <a:solidFill>
                    <a:srgbClr val="FFFFFF"/>
                  </a:solidFill>
                </a:uFill>
                <a:latin typeface="Calibri"/>
                <a:ea typeface="DejaVu Sans"/>
              </a:rPr>
              <a:t>Sampling   </a:t>
            </a:r>
            <a:endParaRPr lang="en-US" dirty="0"/>
          </a:p>
          <a:p>
            <a:pPr marL="743040" lvl="1" indent="-284400">
              <a:lnSpc>
                <a:spcPct val="100000"/>
              </a:lnSpc>
              <a:buFont typeface="Arial"/>
              <a:buChar char="–"/>
            </a:pPr>
            <a:r>
              <a:rPr lang="en-US" sz="2800" spc="-1" dirty="0">
                <a:solidFill>
                  <a:srgbClr val="000000"/>
                </a:solidFill>
                <a:uFill>
                  <a:solidFill>
                    <a:srgbClr val="FFFFFF"/>
                  </a:solidFill>
                </a:uFill>
                <a:latin typeface="Calibri"/>
                <a:ea typeface="DejaVu Sans"/>
              </a:rPr>
              <a:t>Quantization </a:t>
            </a:r>
            <a:endParaRPr lang="en-US" dirty="0"/>
          </a:p>
          <a:p>
            <a:pPr marL="743040" lvl="1" indent="-284400">
              <a:lnSpc>
                <a:spcPct val="100000"/>
              </a:lnSpc>
              <a:buFont typeface="Arial"/>
              <a:buChar char="–"/>
            </a:pPr>
            <a:r>
              <a:rPr lang="en-US" sz="2800" spc="-1" dirty="0">
                <a:solidFill>
                  <a:srgbClr val="000000"/>
                </a:solidFill>
                <a:uFill>
                  <a:solidFill>
                    <a:srgbClr val="FFFFFF"/>
                  </a:solidFill>
                </a:uFill>
                <a:latin typeface="Calibri"/>
                <a:ea typeface="DejaVu Sans"/>
              </a:rPr>
              <a:t>To visualize the image it needs to for displaying the images, it has to be first converted into the analog signal which is then displayed on a normal display. </a:t>
            </a:r>
            <a:endParaRPr lang="en-US" dirty="0"/>
          </a:p>
          <a:p>
            <a:endParaRPr lang="en-US" dirty="0"/>
          </a:p>
        </p:txBody>
      </p:sp>
    </p:spTree>
    <p:extLst>
      <p:ext uri="{BB962C8B-B14F-4D97-AF65-F5344CB8AC3E}">
        <p14:creationId xmlns:p14="http://schemas.microsoft.com/office/powerpoint/2010/main" val="296006893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249</TotalTime>
  <Words>2280</Words>
  <Application>Microsoft Office PowerPoint</Application>
  <PresentationFormat>Widescreen</PresentationFormat>
  <Paragraphs>212</Paragraphs>
  <Slides>62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Microsoft YaHei</vt:lpstr>
      <vt:lpstr>Arial</vt:lpstr>
      <vt:lpstr>Calibri</vt:lpstr>
      <vt:lpstr>DejaVu Sans</vt:lpstr>
      <vt:lpstr>Gill Sans MT</vt:lpstr>
      <vt:lpstr>Tahoma</vt:lpstr>
      <vt:lpstr>Times New Roman</vt:lpstr>
      <vt:lpstr>Wingdings</vt:lpstr>
      <vt:lpstr>Gallery</vt:lpstr>
      <vt:lpstr>Digital Image Processing  </vt:lpstr>
      <vt:lpstr>Summery of previous Topic  </vt:lpstr>
      <vt:lpstr>Image Digitization </vt:lpstr>
      <vt:lpstr>Why digitization we need? </vt:lpstr>
      <vt:lpstr>Why digitization we need? </vt:lpstr>
      <vt:lpstr>Digitization</vt:lpstr>
      <vt:lpstr>Image as a matrix of numbers representation  </vt:lpstr>
      <vt:lpstr>What is digitization ? </vt:lpstr>
      <vt:lpstr>To process images we need  </vt:lpstr>
      <vt:lpstr>Sampling , Quantization and Display   </vt:lpstr>
      <vt:lpstr>Sampling  </vt:lpstr>
      <vt:lpstr>Sampling </vt:lpstr>
      <vt:lpstr>Sampling issue  </vt:lpstr>
      <vt:lpstr>PowerPoint Presentation</vt:lpstr>
      <vt:lpstr>PowerPoint Presentation</vt:lpstr>
      <vt:lpstr>Dirac delta function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Reconstruction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Image Sampling </vt:lpstr>
      <vt:lpstr>PowerPoint Presentation</vt:lpstr>
      <vt:lpstr>PowerPoint Presentation</vt:lpstr>
      <vt:lpstr>2D Image Sampling  </vt:lpstr>
      <vt:lpstr>PowerPoint Presentation</vt:lpstr>
      <vt:lpstr>PowerPoint Presentation</vt:lpstr>
      <vt:lpstr>PowerPoint Presentation</vt:lpstr>
      <vt:lpstr>PowerPoint Presentation</vt:lpstr>
      <vt:lpstr>Image Sampling and Quantization</vt:lpstr>
      <vt:lpstr>Image Sampling and Quantization</vt:lpstr>
      <vt:lpstr>PowerPoint Presentation</vt:lpstr>
      <vt:lpstr>PowerPoint Presentation</vt:lpstr>
      <vt:lpstr>PowerPoint Presentation</vt:lpstr>
      <vt:lpstr>PowerPoint Presentation</vt:lpstr>
      <vt:lpstr>PowerPoint Presentation</vt:lpstr>
      <vt:lpstr>Image Sampling and Quantization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cvr</dc:creator>
  <cp:lastModifiedBy>cvr</cp:lastModifiedBy>
  <cp:revision>28</cp:revision>
  <dcterms:created xsi:type="dcterms:W3CDTF">2018-06-20T04:51:41Z</dcterms:created>
  <dcterms:modified xsi:type="dcterms:W3CDTF">2018-06-29T07:07:14Z</dcterms:modified>
</cp:coreProperties>
</file>